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Libre Franklin"/>
      <p:regular r:id="rId32"/>
      <p:bold r:id="rId33"/>
      <p:italic r:id="rId34"/>
      <p:boldItalic r:id="rId35"/>
    </p:embeddedFont>
    <p:embeddedFont>
      <p:font typeface="Proxima Nova"/>
      <p:regular r:id="rId36"/>
      <p:bold r:id="rId37"/>
      <p:italic r:id="rId38"/>
      <p:boldItalic r:id="rId39"/>
    </p:embeddedFont>
    <p:embeddedFont>
      <p:font typeface="Roboto"/>
      <p:regular r:id="rId40"/>
      <p:bold r:id="rId41"/>
      <p:italic r:id="rId42"/>
      <p:boldItalic r:id="rId43"/>
    </p:embeddedFont>
    <p:embeddedFont>
      <p:font typeface="Proxima Nova Extrabold"/>
      <p:bold r:id="rId44"/>
    </p:embeddedFont>
    <p:embeddedFont>
      <p:font typeface="Proxima Nova Semibold"/>
      <p:regular r:id="rId45"/>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gAmIohbsip7sdIBjA0W8Dry7lB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C1020E-3174-42A1-8122-42D3FAAFCC95}">
  <a:tblStyle styleId="{71C1020E-3174-42A1-8122-42D3FAAFCC9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4.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6.xml"/><Relationship Id="rId44" Type="http://schemas.openxmlformats.org/officeDocument/2006/relationships/font" Target="fonts/ProximaNovaExtrabold-bold.fntdata"/><Relationship Id="rId21" Type="http://schemas.openxmlformats.org/officeDocument/2006/relationships/slide" Target="slides/slide15.xml"/><Relationship Id="rId43" Type="http://schemas.openxmlformats.org/officeDocument/2006/relationships/font" Target="fonts/Roboto-boldItalic.fntdata"/><Relationship Id="rId24" Type="http://schemas.openxmlformats.org/officeDocument/2006/relationships/slide" Target="slides/slide18.xml"/><Relationship Id="rId46" Type="http://schemas.openxmlformats.org/officeDocument/2006/relationships/font" Target="fonts/ProximaNovaSemibold-bold.fntdata"/><Relationship Id="rId23" Type="http://schemas.openxmlformats.org/officeDocument/2006/relationships/slide" Target="slides/slide17.xml"/><Relationship Id="rId45" Type="http://schemas.openxmlformats.org/officeDocument/2006/relationships/font" Target="fonts/ProximaNovaSemibold-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ProximaNovaSemibold-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LibreFranklin-bold.fntdata"/><Relationship Id="rId10" Type="http://schemas.openxmlformats.org/officeDocument/2006/relationships/slide" Target="slides/slide4.xml"/><Relationship Id="rId32" Type="http://schemas.openxmlformats.org/officeDocument/2006/relationships/font" Target="fonts/LibreFranklin-regular.fntdata"/><Relationship Id="rId13" Type="http://schemas.openxmlformats.org/officeDocument/2006/relationships/slide" Target="slides/slide7.xml"/><Relationship Id="rId35" Type="http://schemas.openxmlformats.org/officeDocument/2006/relationships/font" Target="fonts/LibreFranklin-boldItalic.fntdata"/><Relationship Id="rId12" Type="http://schemas.openxmlformats.org/officeDocument/2006/relationships/slide" Target="slides/slide6.xml"/><Relationship Id="rId34" Type="http://schemas.openxmlformats.org/officeDocument/2006/relationships/font" Target="fonts/LibreFranklin-italic.fntdata"/><Relationship Id="rId15" Type="http://schemas.openxmlformats.org/officeDocument/2006/relationships/slide" Target="slides/slide9.xml"/><Relationship Id="rId37" Type="http://schemas.openxmlformats.org/officeDocument/2006/relationships/font" Target="fonts/ProximaNova-bold.fntdata"/><Relationship Id="rId14" Type="http://schemas.openxmlformats.org/officeDocument/2006/relationships/slide" Target="slides/slide8.xml"/><Relationship Id="rId36" Type="http://schemas.openxmlformats.org/officeDocument/2006/relationships/font" Target="fonts/ProximaNova-regular.fntdata"/><Relationship Id="rId17" Type="http://schemas.openxmlformats.org/officeDocument/2006/relationships/slide" Target="slides/slide11.xml"/><Relationship Id="rId39" Type="http://schemas.openxmlformats.org/officeDocument/2006/relationships/font" Target="fonts/ProximaNova-boldItalic.fntdata"/><Relationship Id="rId16" Type="http://schemas.openxmlformats.org/officeDocument/2006/relationships/slide" Target="slides/slide10.xml"/><Relationship Id="rId38" Type="http://schemas.openxmlformats.org/officeDocument/2006/relationships/font" Target="fonts/ProximaNova-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300"/>
              <a:t>Erreurs à éviter</a:t>
            </a:r>
            <a:endParaRPr sz="1300"/>
          </a:p>
          <a:p>
            <a:pPr indent="-95250" lvl="0" marL="0" rtl="0" algn="l">
              <a:spcBef>
                <a:spcPts val="0"/>
              </a:spcBef>
              <a:spcAft>
                <a:spcPts val="0"/>
              </a:spcAft>
              <a:buSzPts val="1500"/>
              <a:buChar char="∙"/>
            </a:pPr>
            <a:r>
              <a:rPr b="1" lang="fr-FR" sz="1300"/>
              <a:t>Ne pas attendre que cela devienne du harcèlement</a:t>
            </a:r>
            <a:r>
              <a:rPr lang="fr-FR" sz="1300"/>
              <a:t> : toutes les situations qui ont débouché sur des drames ont débuté par des signaux faibles. « Ils ne veulent pas jouer avec moi » est un signal qui doit nous alerter immédiatement, même si on ne le qualifie pas d’emblée comme étant du harcèlement. L’élève a pris sur lui/elle pour venir nous en parler, il faut lui apporter une réponse immédiate. En laissant faire, cela deviendra du harcèlement.</a:t>
            </a:r>
            <a:endParaRPr sz="1300"/>
          </a:p>
          <a:p>
            <a:pPr indent="-95250" lvl="0" marL="0" rtl="0" algn="l">
              <a:spcBef>
                <a:spcPts val="0"/>
              </a:spcBef>
              <a:spcAft>
                <a:spcPts val="0"/>
              </a:spcAft>
              <a:buSzPts val="1500"/>
              <a:buChar char="∙"/>
            </a:pPr>
            <a:r>
              <a:rPr b="1" lang="fr-FR" sz="1300"/>
              <a:t>Ne pas chercher les motifs du harcèlement. </a:t>
            </a:r>
            <a:r>
              <a:rPr lang="fr-FR" sz="1300"/>
              <a:t>Oserait-on chercher des motifs à d’autres agressions ? C’est comme soutenir qu’une femme a été violée parce qu’elle portait une robe trop courte. L’enfant va déjà se demander sans cesse ce qu’il a fait pour mériter les moqueries, etc. et en face il rencontre alors un adulte qui va le conforter dans ces questionnements. Ne partons pas du principe qu’on est harcelé « parce que… » Entretenir l’idée qu’un motif serait à l’origine d’une agression équivaut à adopter le point de vue des persécuteurs.</a:t>
            </a:r>
            <a:endParaRPr sz="1300"/>
          </a:p>
          <a:p>
            <a:pPr indent="0" lvl="0" marL="0" rtl="0" algn="l">
              <a:spcBef>
                <a:spcPts val="0"/>
              </a:spcBef>
              <a:spcAft>
                <a:spcPts val="0"/>
              </a:spcAft>
              <a:buNone/>
            </a:pPr>
            <a:r>
              <a:rPr lang="fr-FR" u="sng"/>
              <a:t>C’est la vulnérabilité, au-delà de la différence que manifeste une victime, qui facilite le passage à l'acte de l'agresseur </a:t>
            </a:r>
            <a:endParaRPr u="sng"/>
          </a:p>
          <a:p>
            <a:pPr indent="-95250" lvl="0" marL="0" rtl="0" algn="l">
              <a:spcBef>
                <a:spcPts val="0"/>
              </a:spcBef>
              <a:spcAft>
                <a:spcPts val="0"/>
              </a:spcAft>
              <a:buSzPts val="1500"/>
              <a:buChar char="∙"/>
            </a:pPr>
            <a:r>
              <a:rPr b="1" lang="fr-FR" sz="1300"/>
              <a:t>Ne pas perdre de vue le rôle joué par le groupe.</a:t>
            </a:r>
            <a:r>
              <a:rPr lang="fr-FR" sz="1300"/>
              <a:t> Si l’on imagine que l’origine de l’intimidation réside dans la personnalité des protagonistes, c’est parce que l’on oublie d’examiner le contexte dans lequel elle prend naissance. Le contexte de toute intimidation scolaire, c’est avant tout l’omniprésence du groupe. Face à un groupe, la victime est incapable de se défendre.</a:t>
            </a:r>
            <a:endParaRPr sz="1300"/>
          </a:p>
          <a:p>
            <a:pPr indent="0" lvl="0" marL="0" rtl="0" algn="l">
              <a:spcBef>
                <a:spcPts val="0"/>
              </a:spcBef>
              <a:spcAft>
                <a:spcPts val="0"/>
              </a:spcAft>
              <a:buNone/>
            </a:pPr>
            <a:r>
              <a:rPr lang="fr-FR" sz="1300"/>
              <a:t>La métaphore la plus adaptée est celle des sables mouvants. Tout effort fait par la victime pour s’en engager a pour effet de l’y enfoncer encore davantage. Il est inutile de lui demander pourquoi il est venu marcher par ici… Seule une main peut le secourir.</a:t>
            </a:r>
            <a:endParaRPr sz="1300"/>
          </a:p>
          <a:p>
            <a:pPr indent="0" lvl="0" marL="0" rtl="0" algn="l">
              <a:spcBef>
                <a:spcPts val="0"/>
              </a:spcBef>
              <a:spcAft>
                <a:spcPts val="0"/>
              </a:spcAft>
              <a:buNone/>
            </a:pPr>
            <a:r>
              <a:t/>
            </a:r>
            <a:endParaRPr sz="1300"/>
          </a:p>
        </p:txBody>
      </p:sp>
      <p:sp>
        <p:nvSpPr>
          <p:cNvPr id="210" name="Google Shape;21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Bref rappel du principe de la MPP</a:t>
            </a:r>
            <a:endParaRPr/>
          </a:p>
        </p:txBody>
      </p:sp>
      <p:sp>
        <p:nvSpPr>
          <p:cNvPr id="220" name="Google Shape;2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i="1" lang="fr-FR" sz="1400"/>
              <a:t>Que faire avec l’élève victime ?</a:t>
            </a:r>
            <a:endParaRPr b="1" sz="1400"/>
          </a:p>
          <a:p>
            <a:pPr indent="0" lvl="0" marL="0" rtl="0" algn="just">
              <a:lnSpc>
                <a:spcPct val="107000"/>
              </a:lnSpc>
              <a:spcBef>
                <a:spcPts val="800"/>
              </a:spcBef>
              <a:spcAft>
                <a:spcPts val="0"/>
              </a:spcAft>
              <a:buNone/>
            </a:pPr>
            <a:r>
              <a:rPr lang="fr-FR">
                <a:latin typeface="Calibri"/>
                <a:ea typeface="Calibri"/>
                <a:cs typeface="Calibri"/>
                <a:sym typeface="Calibri"/>
              </a:rPr>
              <a:t>Être attentif à ses craintes : crainte des représailles, qu’on en parle à ses parents, etc. </a:t>
            </a:r>
            <a:r>
              <a:rPr b="1" lang="fr-FR">
                <a:latin typeface="Calibri"/>
                <a:ea typeface="Calibri"/>
                <a:cs typeface="Calibri"/>
                <a:sym typeface="Calibri"/>
              </a:rPr>
              <a:t>Il faut aller chercher ses craintes, le questionner à ce sujet.</a:t>
            </a:r>
            <a:r>
              <a:rPr lang="fr-FR">
                <a:latin typeface="Calibri"/>
                <a:ea typeface="Calibri"/>
                <a:cs typeface="Calibri"/>
                <a:sym typeface="Calibri"/>
              </a:rPr>
              <a:t> Par nature, la sanction coalise le groupe et crée des représailles. Il faut expliquer à l’élève que sa crainte des représailles, nous la connaissons et que nous sommes capables d’anticiper ce risque. Crainte de ne pas être pris au sérieux : il est indispensable de le prendre très au sérieux pour le rassurer, de ne pas minimiser la situation, on ne juge pas, </a:t>
            </a:r>
            <a:r>
              <a:rPr b="1" lang="fr-FR">
                <a:latin typeface="Calibri"/>
                <a:ea typeface="Calibri"/>
                <a:cs typeface="Calibri"/>
                <a:sym typeface="Calibri"/>
              </a:rPr>
              <a:t>on ne donne pas de conseil</a:t>
            </a:r>
            <a:r>
              <a:rPr lang="fr-FR">
                <a:latin typeface="Calibri"/>
                <a:ea typeface="Calibri"/>
                <a:cs typeface="Calibri"/>
                <a:sym typeface="Calibri"/>
              </a:rPr>
              <a:t>. Tout conseil donné trop vite ou trop tôt sera toujours pris pour un reproche. Il faut d’abord le laisser parler, l’écouter ave patience, bienveillance et compassion. Il faut être </a:t>
            </a:r>
            <a:r>
              <a:rPr b="1" lang="fr-FR">
                <a:latin typeface="Calibri"/>
                <a:ea typeface="Calibri"/>
                <a:cs typeface="Calibri"/>
                <a:sym typeface="Calibri"/>
              </a:rPr>
              <a:t>empathique</a:t>
            </a:r>
            <a:r>
              <a:rPr lang="fr-FR">
                <a:latin typeface="Calibri"/>
                <a:ea typeface="Calibri"/>
                <a:cs typeface="Calibri"/>
                <a:sym typeface="Calibri"/>
              </a:rPr>
              <a:t>.</a:t>
            </a:r>
            <a:endParaRPr/>
          </a:p>
          <a:p>
            <a:pPr indent="0" lvl="0" marL="0" rtl="0" algn="just">
              <a:lnSpc>
                <a:spcPct val="107000"/>
              </a:lnSpc>
              <a:spcBef>
                <a:spcPts val="800"/>
              </a:spcBef>
              <a:spcAft>
                <a:spcPts val="0"/>
              </a:spcAft>
              <a:buNone/>
            </a:pPr>
            <a:r>
              <a:rPr b="1" lang="fr-FR"/>
              <a:t>L’entretien doit durer le temps nécessaire.</a:t>
            </a:r>
            <a:endParaRPr b="1"/>
          </a:p>
          <a:p>
            <a:pPr indent="0" lvl="0" marL="0" rtl="0" algn="just">
              <a:lnSpc>
                <a:spcPct val="107000"/>
              </a:lnSpc>
              <a:spcBef>
                <a:spcPts val="800"/>
              </a:spcBef>
              <a:spcAft>
                <a:spcPts val="0"/>
              </a:spcAft>
              <a:buNone/>
            </a:pPr>
            <a:r>
              <a:t/>
            </a:r>
            <a:endParaRPr/>
          </a:p>
          <a:p>
            <a:pPr indent="0" lvl="0" marL="0" rtl="0" algn="l">
              <a:spcBef>
                <a:spcPts val="0"/>
              </a:spcBef>
              <a:spcAft>
                <a:spcPts val="0"/>
              </a:spcAft>
              <a:buNone/>
            </a:pPr>
            <a:r>
              <a:rPr b="1" lang="fr-FR"/>
              <a:t>Deux écueils à éviter face à un enfant cible : </a:t>
            </a:r>
            <a:endParaRPr b="1"/>
          </a:p>
          <a:p>
            <a:pPr indent="-88900" lvl="0" marL="0" rtl="0" algn="l">
              <a:spcBef>
                <a:spcPts val="0"/>
              </a:spcBef>
              <a:spcAft>
                <a:spcPts val="0"/>
              </a:spcAft>
              <a:buSzPts val="1400"/>
              <a:buChar char="∙"/>
            </a:pPr>
            <a:r>
              <a:rPr b="1" lang="fr-FR"/>
              <a:t>Nier</a:t>
            </a:r>
            <a:r>
              <a:rPr lang="fr-FR"/>
              <a:t> ou </a:t>
            </a:r>
            <a:r>
              <a:rPr b="1" lang="fr-FR"/>
              <a:t>minimiser</a:t>
            </a:r>
            <a:r>
              <a:rPr lang="fr-FR"/>
              <a:t> sa souffrance, considérer qu’il devrait être capable de s’en sortir, se précipiter pour lui donner des conseils.</a:t>
            </a:r>
            <a:endParaRPr/>
          </a:p>
          <a:p>
            <a:pPr indent="-88900" lvl="0" marL="0" rtl="0" algn="l">
              <a:spcBef>
                <a:spcPts val="0"/>
              </a:spcBef>
              <a:spcAft>
                <a:spcPts val="0"/>
              </a:spcAft>
              <a:buSzPts val="1400"/>
              <a:buChar char="∙"/>
            </a:pPr>
            <a:r>
              <a:rPr b="1" lang="fr-FR"/>
              <a:t>Considérer qu’il est fragile</a:t>
            </a:r>
            <a:r>
              <a:rPr lang="fr-FR"/>
              <a:t>, qu’il a un problème, qu’il est différent et que c’est le problème, et donc croire qu’on va régler le problème en l’envoyant en consultation.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u="sng"/>
              <a:t>Ne surtout pas réunir dans un bureau l’élève cible et son ou ses intimidateurs. </a:t>
            </a:r>
            <a:endParaRPr u="sng"/>
          </a:p>
          <a:p>
            <a:pPr indent="0" lvl="0" marL="0" rtl="0" algn="l">
              <a:spcBef>
                <a:spcPts val="0"/>
              </a:spcBef>
              <a:spcAft>
                <a:spcPts val="0"/>
              </a:spcAft>
              <a:buNone/>
            </a:pPr>
            <a:r>
              <a:rPr lang="fr-FR" u="sng"/>
              <a:t>Ne pas faire une heure de vie de classe sur le harcèlement lorsqu’une situation est découverte. Cela renforce l’effet de groupe.</a:t>
            </a:r>
            <a:endParaRPr u="sng"/>
          </a:p>
          <a:p>
            <a:pPr indent="0" lvl="0" marL="0" rtl="0" algn="just">
              <a:lnSpc>
                <a:spcPct val="107000"/>
              </a:lnSpc>
              <a:spcBef>
                <a:spcPts val="800"/>
              </a:spcBef>
              <a:spcAft>
                <a:spcPts val="0"/>
              </a:spcAft>
              <a:buNone/>
            </a:pPr>
            <a:r>
              <a:t/>
            </a:r>
            <a:endParaRPr sz="1000">
              <a:latin typeface="Calibri"/>
              <a:ea typeface="Calibri"/>
              <a:cs typeface="Calibri"/>
              <a:sym typeface="Calibri"/>
            </a:endParaRPr>
          </a:p>
          <a:p>
            <a:pPr indent="0" lvl="0" marL="0" rtl="0" algn="just">
              <a:lnSpc>
                <a:spcPct val="107000"/>
              </a:lnSpc>
              <a:spcBef>
                <a:spcPts val="800"/>
              </a:spcBef>
              <a:spcAft>
                <a:spcPts val="0"/>
              </a:spcAft>
              <a:buNone/>
            </a:pPr>
            <a:r>
              <a:t/>
            </a:r>
            <a:endParaRPr sz="1000">
              <a:latin typeface="Calibri"/>
              <a:ea typeface="Calibri"/>
              <a:cs typeface="Calibri"/>
              <a:sym typeface="Calibri"/>
            </a:endParaRPr>
          </a:p>
          <a:p>
            <a:pPr indent="0" lvl="0" marL="0" rtl="0" algn="l">
              <a:spcBef>
                <a:spcPts val="800"/>
              </a:spcBef>
              <a:spcAft>
                <a:spcPts val="0"/>
              </a:spcAft>
              <a:buNone/>
            </a:pPr>
            <a:r>
              <a:t/>
            </a:r>
            <a:endParaRPr/>
          </a:p>
        </p:txBody>
      </p:sp>
      <p:sp>
        <p:nvSpPr>
          <p:cNvPr id="230" name="Google Shape;2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7c591f92a0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7c591f92a0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27c591f92a0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c8f0aa08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c8f0aa085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7c8f0aa085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9:notes"/>
          <p:cNvSpPr txBox="1"/>
          <p:nvPr>
            <p:ph idx="1" type="body"/>
          </p:nvPr>
        </p:nvSpPr>
        <p:spPr>
          <a:xfrm>
            <a:off x="685800" y="4400549"/>
            <a:ext cx="5486400" cy="3977331"/>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i="1" lang="fr-FR" sz="1300">
                <a:latin typeface="Calibri"/>
                <a:ea typeface="Calibri"/>
                <a:cs typeface="Calibri"/>
                <a:sym typeface="Calibri"/>
              </a:rPr>
              <a:t>Que faire avec l’élève intimidateur ?</a:t>
            </a:r>
            <a:endParaRPr sz="1300">
              <a:latin typeface="Calibri"/>
              <a:ea typeface="Calibri"/>
              <a:cs typeface="Calibri"/>
              <a:sym typeface="Calibri"/>
            </a:endParaRPr>
          </a:p>
          <a:p>
            <a:pPr indent="0" lvl="0" marL="0" rtl="0" algn="just">
              <a:lnSpc>
                <a:spcPct val="107000"/>
              </a:lnSpc>
              <a:spcBef>
                <a:spcPts val="800"/>
              </a:spcBef>
              <a:spcAft>
                <a:spcPts val="0"/>
              </a:spcAft>
              <a:buNone/>
            </a:pPr>
            <a:r>
              <a:rPr lang="fr-FR" sz="1300">
                <a:latin typeface="Calibri"/>
                <a:ea typeface="Calibri"/>
                <a:cs typeface="Calibri"/>
                <a:sym typeface="Calibri"/>
              </a:rPr>
              <a:t>Il s’agit d’allier courtoisie et fermeté. L’entretien doit être très bref et centré sur deux objectifs : la recherche de la préoccupation et la recherche de suggestions.</a:t>
            </a:r>
            <a:endParaRPr sz="1300"/>
          </a:p>
          <a:p>
            <a:pPr indent="0" lvl="0" marL="0" rtl="0" algn="just">
              <a:lnSpc>
                <a:spcPct val="107000"/>
              </a:lnSpc>
              <a:spcBef>
                <a:spcPts val="800"/>
              </a:spcBef>
              <a:spcAft>
                <a:spcPts val="0"/>
              </a:spcAft>
              <a:buNone/>
            </a:pPr>
            <a:r>
              <a:rPr b="1" lang="fr-FR" sz="1300">
                <a:latin typeface="Calibri"/>
                <a:ea typeface="Calibri"/>
                <a:cs typeface="Calibri"/>
                <a:sym typeface="Calibri"/>
              </a:rPr>
              <a:t>Deux objectifs seulement à avoir en tête, rien d’autre : recherche de la préoccupation et recherche de suggestions.</a:t>
            </a:r>
            <a:endParaRPr sz="1300">
              <a:latin typeface="Calibri"/>
              <a:ea typeface="Calibri"/>
              <a:cs typeface="Calibri"/>
              <a:sym typeface="Calibri"/>
            </a:endParaRPr>
          </a:p>
          <a:p>
            <a:pPr indent="0" lvl="0" marL="0" rtl="0" algn="just">
              <a:lnSpc>
                <a:spcPct val="107000"/>
              </a:lnSpc>
              <a:spcBef>
                <a:spcPts val="800"/>
              </a:spcBef>
              <a:spcAft>
                <a:spcPts val="0"/>
              </a:spcAft>
              <a:buNone/>
            </a:pPr>
            <a:r>
              <a:rPr lang="fr-FR" sz="1300">
                <a:latin typeface="Calibri"/>
                <a:ea typeface="Calibri"/>
                <a:cs typeface="Calibri"/>
                <a:sym typeface="Calibri"/>
              </a:rPr>
              <a:t>« Tel élève ne va pas bien, qu’est-ce que tu peux m’en dire ? » </a:t>
            </a:r>
            <a:r>
              <a:rPr b="1" lang="fr-FR" sz="1300">
                <a:latin typeface="Calibri"/>
                <a:ea typeface="Calibri"/>
                <a:cs typeface="Calibri"/>
                <a:sym typeface="Calibri"/>
              </a:rPr>
              <a:t>Ne jamais évoquer les faits mais évoquer les préoccupations : la mienne qui est qu’un élève ne pas bien, celle de la victime, celle de l’intimidateur.</a:t>
            </a:r>
            <a:endParaRPr sz="1300">
              <a:latin typeface="Calibri"/>
              <a:ea typeface="Calibri"/>
              <a:cs typeface="Calibri"/>
              <a:sym typeface="Calibri"/>
            </a:endParaRPr>
          </a:p>
          <a:p>
            <a:pPr indent="0" lvl="0" marL="0" rtl="0" algn="just">
              <a:lnSpc>
                <a:spcPct val="107000"/>
              </a:lnSpc>
              <a:spcBef>
                <a:spcPts val="800"/>
              </a:spcBef>
              <a:spcAft>
                <a:spcPts val="0"/>
              </a:spcAft>
              <a:buNone/>
            </a:pPr>
            <a:r>
              <a:rPr lang="fr-FR" sz="1300">
                <a:latin typeface="Calibri"/>
                <a:ea typeface="Calibri"/>
                <a:cs typeface="Calibri"/>
                <a:sym typeface="Calibri"/>
              </a:rPr>
              <a:t>Les élèves sont accueillis en tant que témoins, jamais vraiment suspectés. Si trois élèves d’un groupe sont signalés comme intimidateurs, prendre deux élèves de plus au hasard.</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Donner un rythme, un ton à l’entretien, ne pas laisser de temps.</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Une fois que l’élève a reconnu que l’autre ne va pas bien, lui demander ce qu’on pourrait faire, ce que lui pourrait faire pour que la victime aille mieux. S’il ne voit pas, lui dire qu’on lui laisse le temps de réfléchir, reporter la suite de l’entretien à plus tard, couper court très vite.</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S’il propose des solutions, le remercier et lui dire qu’on en reparle la semaine suivante, refaire ensuite le point.</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Entretien bref : l’élève ne doit retenir que deux informations 🡪 les adultes sont inquiets, ils me demandent d’intervenir.</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Ce qui fait le succès de la méthode, c’est cette volonté ferme de mettre un terme à la situation, d’être très bref. Il s’agit d’incarner une relation d’autorité.</a:t>
            </a:r>
            <a:endParaRPr sz="1300"/>
          </a:p>
          <a:p>
            <a:pPr indent="0" lvl="0" marL="0" rtl="0" algn="just">
              <a:lnSpc>
                <a:spcPct val="107000"/>
              </a:lnSpc>
              <a:spcBef>
                <a:spcPts val="800"/>
              </a:spcBef>
              <a:spcAft>
                <a:spcPts val="0"/>
              </a:spcAft>
              <a:buNone/>
            </a:pPr>
            <a:r>
              <a:rPr b="1" lang="fr-FR" sz="1300">
                <a:latin typeface="Calibri"/>
                <a:ea typeface="Calibri"/>
                <a:cs typeface="Calibri"/>
                <a:sym typeface="Calibri"/>
              </a:rPr>
              <a:t>La position n’est pas la même avec l’élève victime et avec l’élève intimidateur.</a:t>
            </a:r>
            <a:endParaRPr sz="1300">
              <a:latin typeface="Calibri"/>
              <a:ea typeface="Calibri"/>
              <a:cs typeface="Calibri"/>
              <a:sym typeface="Calibri"/>
            </a:endParaRPr>
          </a:p>
          <a:p>
            <a:pPr indent="0" lvl="0" marL="0" rtl="0" algn="just">
              <a:lnSpc>
                <a:spcPct val="107000"/>
              </a:lnSpc>
              <a:spcBef>
                <a:spcPts val="800"/>
              </a:spcBef>
              <a:spcAft>
                <a:spcPts val="0"/>
              </a:spcAft>
              <a:buNone/>
            </a:pPr>
            <a:r>
              <a:rPr b="1" lang="fr-FR" sz="1300">
                <a:latin typeface="Calibri"/>
                <a:ea typeface="Calibri"/>
                <a:cs typeface="Calibri"/>
                <a:sym typeface="Calibri"/>
              </a:rPr>
              <a:t>On ne sanctionne pas pour sortir du piège qu’est le harcèlement. Il faut solliciter une suggestion, pour que ce soit plus facile de sortir du problème.</a:t>
            </a:r>
            <a:endParaRPr sz="1300">
              <a:latin typeface="Calibri"/>
              <a:ea typeface="Calibri"/>
              <a:cs typeface="Calibri"/>
              <a:sym typeface="Calibri"/>
            </a:endParaRPr>
          </a:p>
          <a:p>
            <a:pPr indent="0" lvl="0" marL="0" rtl="0" algn="l">
              <a:spcBef>
                <a:spcPts val="800"/>
              </a:spcBef>
              <a:spcAft>
                <a:spcPts val="0"/>
              </a:spcAft>
              <a:buNone/>
            </a:pPr>
            <a:r>
              <a:t/>
            </a:r>
            <a:endParaRPr sz="1300"/>
          </a:p>
        </p:txBody>
      </p:sp>
      <p:sp>
        <p:nvSpPr>
          <p:cNvPr id="255" name="Google Shape;2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7c591f92a0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7c591f92a0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27c591f92a0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7c8f0aa085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7c8f0aa085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7c8f0aa085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7c8f0aa085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7c8f0aa085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27c8f0aa085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7c8f0aa085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7c8f0aa085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27c8f0aa085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Mises en situation à partir de cas concrets : s’essayer aux différents entretiens.</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Reprise de l’exemple de cas. Par deux, s’entraîner à mener un entretien. Un groupe présente aux autres, échanges.</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Ce qu’il s’est passé réellement : exemple de cas.</a:t>
            </a:r>
            <a:endParaRPr/>
          </a:p>
        </p:txBody>
      </p:sp>
      <p:sp>
        <p:nvSpPr>
          <p:cNvPr id="295" name="Google Shape;29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fr-FR" sz="1300" u="sng">
                <a:latin typeface="Calibri"/>
                <a:ea typeface="Calibri"/>
                <a:cs typeface="Calibri"/>
                <a:sym typeface="Calibri"/>
              </a:rPr>
              <a:t>Question de la sanction</a:t>
            </a:r>
            <a:endParaRPr sz="1300">
              <a:latin typeface="Calibri"/>
              <a:ea typeface="Calibri"/>
              <a:cs typeface="Calibri"/>
              <a:sym typeface="Calibri"/>
            </a:endParaRPr>
          </a:p>
          <a:p>
            <a:pPr indent="0" lvl="0" marL="0" rtl="0" algn="just">
              <a:lnSpc>
                <a:spcPct val="107000"/>
              </a:lnSpc>
              <a:spcBef>
                <a:spcPts val="800"/>
              </a:spcBef>
              <a:spcAft>
                <a:spcPts val="0"/>
              </a:spcAft>
              <a:buNone/>
            </a:pPr>
            <a:r>
              <a:rPr lang="fr-FR" sz="1300">
                <a:latin typeface="Calibri"/>
                <a:ea typeface="Calibri"/>
                <a:cs typeface="Calibri"/>
                <a:sym typeface="Calibri"/>
              </a:rPr>
              <a:t>Méthode qui ne blâme pas, mais n’est pas laxiste, au contraire, incarnation de l’autorité.</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Si on ne sanctionne pas, c’est pour deux raisons : protéger la cible (les sanctions sont trop souvent la source de représailles, d’une aggravation de la situation) et placer les intimidateurs en situation de trouver des suggestions. Si on l’accuse, l’intimidateur va vouloir se défendre, pas rechercher des solutions.</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On peut expliquer aux familles que la sanction est mise en suspens pendant un délai de 15 jours, qu’elle n’est pas totalement écartée, afin de les rassurer.</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L’élève cible doit recevoir un soutien inconditionnel de l’école. Les intimidateurs sont placés en situation d’apporter une réparation à l’élève cible.</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La sanction se rapporte à des faits répréhensibles, elle relève du chef d’établissement. La MPP se rapporte à l’inquiétude d’une équipe pour la victime des brimades.</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Quand on doit sanctionner, il faut se poser trois questions : </a:t>
            </a:r>
            <a:endParaRPr sz="1300"/>
          </a:p>
          <a:p>
            <a:pPr indent="-374650" lvl="0" marL="342900" rtl="0" algn="just">
              <a:lnSpc>
                <a:spcPct val="107000"/>
              </a:lnSpc>
              <a:spcBef>
                <a:spcPts val="800"/>
              </a:spcBef>
              <a:spcAft>
                <a:spcPts val="0"/>
              </a:spcAft>
              <a:buClr>
                <a:schemeClr val="dk1"/>
              </a:buClr>
              <a:buSzPts val="1300"/>
              <a:buFont typeface="Noto Sans Symbols"/>
              <a:buChar char="∙"/>
            </a:pPr>
            <a:r>
              <a:rPr i="1" lang="fr-FR" sz="1300">
                <a:latin typeface="Calibri"/>
                <a:ea typeface="Calibri"/>
                <a:cs typeface="Calibri"/>
                <a:sym typeface="Calibri"/>
              </a:rPr>
              <a:t>Que sanctionne-t-on ? </a:t>
            </a:r>
            <a:r>
              <a:rPr lang="fr-FR" sz="1300">
                <a:latin typeface="Calibri"/>
                <a:ea typeface="Calibri"/>
                <a:cs typeface="Calibri"/>
                <a:sym typeface="Calibri"/>
              </a:rPr>
              <a:t>La sanction est une réponse à un acte : « atteinte aux personnes, aux biens ; manquements graves aux obligations des élèves ». La sanction est individuelle. Il ne peut pas y avoir de sanction collective. La finalité de la sanction est d’attribuer à l’élève la responsabilité de ses actes et à lui rappeler le sens et l’utilité de la loi. </a:t>
            </a:r>
            <a:r>
              <a:rPr b="1" lang="fr-FR" sz="1300">
                <a:latin typeface="Calibri"/>
                <a:ea typeface="Calibri"/>
                <a:cs typeface="Calibri"/>
                <a:sym typeface="Calibri"/>
              </a:rPr>
              <a:t>Quel lien avec la MPP ? Sanction et MPP ne sont pas contradictoires. Ce qui déclenche la sanction, c’est un acte individuel, ce qui déclenche la MPP, c’est l’inquiétude d’une équipe pour une victime. Lorsqu’il y a sanction, la MPP est doublement nécessaire pour protéger la victime et pour lui assurer le soutien de ses pairs.</a:t>
            </a:r>
            <a:endParaRPr sz="1300">
              <a:latin typeface="Calibri"/>
              <a:ea typeface="Calibri"/>
              <a:cs typeface="Calibri"/>
              <a:sym typeface="Calibri"/>
            </a:endParaRPr>
          </a:p>
          <a:p>
            <a:pPr indent="0" lvl="0" marL="457200" rtl="0" algn="just">
              <a:lnSpc>
                <a:spcPct val="107000"/>
              </a:lnSpc>
              <a:spcBef>
                <a:spcPts val="0"/>
              </a:spcBef>
              <a:spcAft>
                <a:spcPts val="0"/>
              </a:spcAft>
              <a:buNone/>
            </a:pPr>
            <a:r>
              <a:rPr i="1" lang="fr-FR" sz="1300">
                <a:latin typeface="Calibri"/>
                <a:ea typeface="Calibri"/>
                <a:cs typeface="Calibri"/>
                <a:sym typeface="Calibri"/>
              </a:rPr>
              <a:t> </a:t>
            </a:r>
            <a:endParaRPr sz="1300">
              <a:latin typeface="Calibri"/>
              <a:ea typeface="Calibri"/>
              <a:cs typeface="Calibri"/>
              <a:sym typeface="Calibri"/>
            </a:endParaRPr>
          </a:p>
          <a:p>
            <a:pPr indent="-374650" lvl="0" marL="342900" rtl="0" algn="just">
              <a:lnSpc>
                <a:spcPct val="107000"/>
              </a:lnSpc>
              <a:spcBef>
                <a:spcPts val="0"/>
              </a:spcBef>
              <a:spcAft>
                <a:spcPts val="0"/>
              </a:spcAft>
              <a:buClr>
                <a:schemeClr val="dk1"/>
              </a:buClr>
              <a:buSzPts val="1300"/>
              <a:buFont typeface="Noto Sans Symbols"/>
              <a:buChar char="∙"/>
            </a:pPr>
            <a:r>
              <a:rPr i="1" lang="fr-FR" sz="1300">
                <a:latin typeface="Calibri"/>
                <a:ea typeface="Calibri"/>
                <a:cs typeface="Calibri"/>
                <a:sym typeface="Calibri"/>
              </a:rPr>
              <a:t>Qui prononce la sanction ? </a:t>
            </a:r>
            <a:r>
              <a:rPr lang="fr-FR" sz="1300">
                <a:latin typeface="Calibri"/>
                <a:ea typeface="Calibri"/>
                <a:cs typeface="Calibri"/>
                <a:sym typeface="Calibri"/>
              </a:rPr>
              <a:t>Les personnels engagés dans la MPP ont renoncé à tout pouvoir de sanction.</a:t>
            </a:r>
            <a:endParaRPr sz="1300"/>
          </a:p>
          <a:p>
            <a:pPr indent="0" lvl="0" marL="457200" rtl="0" algn="l">
              <a:lnSpc>
                <a:spcPct val="107000"/>
              </a:lnSpc>
              <a:spcBef>
                <a:spcPts val="0"/>
              </a:spcBef>
              <a:spcAft>
                <a:spcPts val="0"/>
              </a:spcAft>
              <a:buNone/>
            </a:pPr>
            <a:r>
              <a:rPr i="1" lang="fr-FR" sz="1300">
                <a:latin typeface="Calibri"/>
                <a:ea typeface="Calibri"/>
                <a:cs typeface="Calibri"/>
                <a:sym typeface="Calibri"/>
              </a:rPr>
              <a:t> </a:t>
            </a:r>
            <a:endParaRPr sz="1300">
              <a:latin typeface="Calibri"/>
              <a:ea typeface="Calibri"/>
              <a:cs typeface="Calibri"/>
              <a:sym typeface="Calibri"/>
            </a:endParaRPr>
          </a:p>
          <a:p>
            <a:pPr indent="0" lvl="0" marL="457200" rtl="0" algn="just">
              <a:lnSpc>
                <a:spcPct val="107000"/>
              </a:lnSpc>
              <a:spcBef>
                <a:spcPts val="0"/>
              </a:spcBef>
              <a:spcAft>
                <a:spcPts val="0"/>
              </a:spcAft>
              <a:buNone/>
            </a:pPr>
            <a:r>
              <a:rPr i="1" lang="fr-FR" sz="1300">
                <a:latin typeface="Calibri"/>
                <a:ea typeface="Calibri"/>
                <a:cs typeface="Calibri"/>
                <a:sym typeface="Calibri"/>
              </a:rPr>
              <a:t> </a:t>
            </a:r>
            <a:endParaRPr sz="1300">
              <a:latin typeface="Calibri"/>
              <a:ea typeface="Calibri"/>
              <a:cs typeface="Calibri"/>
              <a:sym typeface="Calibri"/>
            </a:endParaRPr>
          </a:p>
          <a:p>
            <a:pPr indent="-374650" lvl="0" marL="342900" rtl="0" algn="just">
              <a:lnSpc>
                <a:spcPct val="107000"/>
              </a:lnSpc>
              <a:spcBef>
                <a:spcPts val="0"/>
              </a:spcBef>
              <a:spcAft>
                <a:spcPts val="0"/>
              </a:spcAft>
              <a:buClr>
                <a:schemeClr val="dk1"/>
              </a:buClr>
              <a:buSzPts val="1300"/>
              <a:buFont typeface="Noto Sans Symbols"/>
              <a:buChar char="∙"/>
            </a:pPr>
            <a:r>
              <a:rPr i="1" lang="fr-FR" sz="1300">
                <a:latin typeface="Calibri"/>
                <a:ea typeface="Calibri"/>
                <a:cs typeface="Calibri"/>
                <a:sym typeface="Calibri"/>
              </a:rPr>
              <a:t>Comment sanctionne-t-on ? </a:t>
            </a:r>
            <a:r>
              <a:rPr lang="fr-FR" sz="1300">
                <a:latin typeface="Calibri"/>
                <a:ea typeface="Calibri"/>
                <a:cs typeface="Calibri"/>
                <a:sym typeface="Calibri"/>
              </a:rPr>
              <a:t>Rédiger un cadre disciplinaire précisant les liens entre infractions et sanctions.</a:t>
            </a:r>
            <a:endParaRPr sz="1300"/>
          </a:p>
          <a:p>
            <a:pPr indent="0" lvl="0" marL="0" rtl="0" algn="l">
              <a:spcBef>
                <a:spcPts val="800"/>
              </a:spcBef>
              <a:spcAft>
                <a:spcPts val="0"/>
              </a:spcAft>
              <a:buNone/>
            </a:pPr>
            <a:r>
              <a:t/>
            </a:r>
            <a:endParaRPr sz="1300"/>
          </a:p>
        </p:txBody>
      </p:sp>
      <p:sp>
        <p:nvSpPr>
          <p:cNvPr id="301" name="Google Shape;30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Présentation du protocole de la circonscription.</a:t>
            </a:r>
            <a:endParaRPr/>
          </a:p>
        </p:txBody>
      </p:sp>
      <p:sp>
        <p:nvSpPr>
          <p:cNvPr id="311" name="Google Shape;31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fr-FR" sz="1300" u="sng">
                <a:latin typeface="Calibri"/>
                <a:ea typeface="Calibri"/>
                <a:cs typeface="Calibri"/>
                <a:sym typeface="Calibri"/>
              </a:rPr>
              <a:t>La question des familles</a:t>
            </a:r>
            <a:endParaRPr sz="1300">
              <a:latin typeface="Calibri"/>
              <a:ea typeface="Calibri"/>
              <a:cs typeface="Calibri"/>
              <a:sym typeface="Calibri"/>
            </a:endParaRPr>
          </a:p>
          <a:p>
            <a:pPr indent="0" lvl="0" marL="0" rtl="0" algn="just">
              <a:lnSpc>
                <a:spcPct val="107000"/>
              </a:lnSpc>
              <a:spcBef>
                <a:spcPts val="800"/>
              </a:spcBef>
              <a:spcAft>
                <a:spcPts val="0"/>
              </a:spcAft>
              <a:buNone/>
            </a:pPr>
            <a:r>
              <a:rPr lang="fr-FR" sz="1300">
                <a:latin typeface="Calibri"/>
                <a:ea typeface="Calibri"/>
                <a:cs typeface="Calibri"/>
                <a:sym typeface="Calibri"/>
              </a:rPr>
              <a:t>Cas où on n’en parle pas tout de suite à la famille de l’élève cible : </a:t>
            </a:r>
            <a:endParaRPr sz="1300"/>
          </a:p>
          <a:p>
            <a:pPr indent="-374650" lvl="0" marL="342900" rtl="0" algn="just">
              <a:lnSpc>
                <a:spcPct val="107000"/>
              </a:lnSpc>
              <a:spcBef>
                <a:spcPts val="800"/>
              </a:spcBef>
              <a:spcAft>
                <a:spcPts val="0"/>
              </a:spcAft>
              <a:buClr>
                <a:schemeClr val="dk1"/>
              </a:buClr>
              <a:buSzPts val="1300"/>
              <a:buFont typeface="Noto Sans Symbols"/>
              <a:buChar char="∙"/>
            </a:pPr>
            <a:r>
              <a:rPr lang="fr-FR" sz="1300">
                <a:latin typeface="Calibri"/>
                <a:ea typeface="Calibri"/>
                <a:cs typeface="Calibri"/>
                <a:sym typeface="Calibri"/>
              </a:rPr>
              <a:t>S’il s’y oppose : questionner l’élève sur les raisons.</a:t>
            </a:r>
            <a:endParaRPr sz="1300"/>
          </a:p>
          <a:p>
            <a:pPr indent="-374650" lvl="0" marL="342900" rtl="0" algn="just">
              <a:lnSpc>
                <a:spcPct val="107000"/>
              </a:lnSpc>
              <a:spcBef>
                <a:spcPts val="0"/>
              </a:spcBef>
              <a:spcAft>
                <a:spcPts val="0"/>
              </a:spcAft>
              <a:buClr>
                <a:schemeClr val="dk1"/>
              </a:buClr>
              <a:buSzPts val="1300"/>
              <a:buFont typeface="Noto Sans Symbols"/>
              <a:buChar char="∙"/>
            </a:pPr>
            <a:r>
              <a:rPr lang="fr-FR" sz="1300">
                <a:latin typeface="Calibri"/>
                <a:ea typeface="Calibri"/>
                <a:cs typeface="Calibri"/>
                <a:sym typeface="Calibri"/>
              </a:rPr>
              <a:t>S’il y a de fortes craintes de mauvaises réactions des familles.</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Avec les parents de l’élève cible, trois temps : </a:t>
            </a:r>
            <a:endParaRPr sz="1300"/>
          </a:p>
          <a:p>
            <a:pPr indent="-374650" lvl="0" marL="342900" rtl="0" algn="just">
              <a:lnSpc>
                <a:spcPct val="107000"/>
              </a:lnSpc>
              <a:spcBef>
                <a:spcPts val="800"/>
              </a:spcBef>
              <a:spcAft>
                <a:spcPts val="0"/>
              </a:spcAft>
              <a:buClr>
                <a:schemeClr val="dk1"/>
              </a:buClr>
              <a:buSzPts val="1300"/>
              <a:buFont typeface="Noto Sans Symbols"/>
              <a:buChar char="∙"/>
            </a:pPr>
            <a:r>
              <a:rPr lang="fr-FR" sz="1300">
                <a:latin typeface="Calibri"/>
                <a:ea typeface="Calibri"/>
                <a:cs typeface="Calibri"/>
                <a:sym typeface="Calibri"/>
              </a:rPr>
              <a:t>Offrir une relation d’alliance aux parents : recueillir leurs inquiétudes, leur colère, leurs reproches avec patience et compréhension ; rejoindre leur point de vue, le reconnaître légitime</a:t>
            </a:r>
            <a:endParaRPr sz="1300"/>
          </a:p>
          <a:p>
            <a:pPr indent="-374650" lvl="0" marL="342900" rtl="0" algn="just">
              <a:lnSpc>
                <a:spcPct val="107000"/>
              </a:lnSpc>
              <a:spcBef>
                <a:spcPts val="0"/>
              </a:spcBef>
              <a:spcAft>
                <a:spcPts val="0"/>
              </a:spcAft>
              <a:buClr>
                <a:schemeClr val="dk1"/>
              </a:buClr>
              <a:buSzPts val="1300"/>
              <a:buFont typeface="Noto Sans Symbols"/>
              <a:buChar char="∙"/>
            </a:pPr>
            <a:r>
              <a:rPr lang="fr-FR" sz="1300">
                <a:latin typeface="Calibri"/>
                <a:ea typeface="Calibri"/>
                <a:cs typeface="Calibri"/>
                <a:sym typeface="Calibri"/>
              </a:rPr>
              <a:t>Leur expliquer notre démarche : indiquer le délai de 15 jours du protocole, présenter l’approche qui ne blâme pas</a:t>
            </a:r>
            <a:endParaRPr sz="1300"/>
          </a:p>
          <a:p>
            <a:pPr indent="-374650" lvl="0" marL="342900" rtl="0" algn="just">
              <a:lnSpc>
                <a:spcPct val="107000"/>
              </a:lnSpc>
              <a:spcBef>
                <a:spcPts val="0"/>
              </a:spcBef>
              <a:spcAft>
                <a:spcPts val="0"/>
              </a:spcAft>
              <a:buClr>
                <a:schemeClr val="dk1"/>
              </a:buClr>
              <a:buSzPts val="1300"/>
              <a:buFont typeface="Noto Sans Symbols"/>
              <a:buChar char="∙"/>
            </a:pPr>
            <a:r>
              <a:rPr lang="fr-FR" sz="1300">
                <a:latin typeface="Calibri"/>
                <a:ea typeface="Calibri"/>
                <a:cs typeface="Calibri"/>
                <a:sym typeface="Calibri"/>
              </a:rPr>
              <a:t>Mobiliser les parents comme alliés : leur donner un contact direct vers leur interlocuteur dédié, leur demander de nous tenir au courant de l’évolution de l’état de leur enfant, en fixant des rendez-vous de suivi</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Avec les parents des élèves victimes, l’attitude est différente. La plupart des échecs de cette méthode vient d’un défaut d’alliance avec les parents de la victime. La priorité est de créer une alliance avec les parents. Il faut les rencontrer. Lors de l’entretien, il faut être attentif à trois choses : </a:t>
            </a:r>
            <a:endParaRPr sz="1300"/>
          </a:p>
          <a:p>
            <a:pPr indent="-374650" lvl="0" marL="342900" rtl="0" algn="just">
              <a:lnSpc>
                <a:spcPct val="107000"/>
              </a:lnSpc>
              <a:spcBef>
                <a:spcPts val="800"/>
              </a:spcBef>
              <a:spcAft>
                <a:spcPts val="0"/>
              </a:spcAft>
              <a:buClr>
                <a:schemeClr val="dk1"/>
              </a:buClr>
              <a:buSzPts val="1300"/>
              <a:buFont typeface="Noto Sans Symbols"/>
              <a:buChar char="∙"/>
            </a:pPr>
            <a:r>
              <a:rPr b="1" lang="fr-FR" sz="1300">
                <a:latin typeface="Calibri"/>
                <a:ea typeface="Calibri"/>
                <a:cs typeface="Calibri"/>
                <a:sym typeface="Calibri"/>
              </a:rPr>
              <a:t>Obtenir leur confiance</a:t>
            </a:r>
            <a:r>
              <a:rPr lang="fr-FR" sz="1300">
                <a:latin typeface="Calibri"/>
                <a:ea typeface="Calibri"/>
                <a:cs typeface="Calibri"/>
                <a:sym typeface="Calibri"/>
              </a:rPr>
              <a:t> (même s’ils viennent en colère). </a:t>
            </a:r>
            <a:endParaRPr sz="1300"/>
          </a:p>
          <a:p>
            <a:pPr indent="-374650" lvl="0" marL="342900" rtl="0" algn="just">
              <a:lnSpc>
                <a:spcPct val="107000"/>
              </a:lnSpc>
              <a:spcBef>
                <a:spcPts val="0"/>
              </a:spcBef>
              <a:spcAft>
                <a:spcPts val="0"/>
              </a:spcAft>
              <a:buClr>
                <a:schemeClr val="dk1"/>
              </a:buClr>
              <a:buSzPts val="1300"/>
              <a:buFont typeface="Noto Sans Symbols"/>
              <a:buChar char="∙"/>
            </a:pPr>
            <a:r>
              <a:rPr b="1" lang="fr-FR" sz="1300">
                <a:latin typeface="Calibri"/>
                <a:ea typeface="Calibri"/>
                <a:cs typeface="Calibri"/>
                <a:sym typeface="Calibri"/>
              </a:rPr>
              <a:t>Débat sur les sanctions. </a:t>
            </a:r>
            <a:r>
              <a:rPr lang="fr-FR" sz="1300">
                <a:latin typeface="Calibri"/>
                <a:ea typeface="Calibri"/>
                <a:cs typeface="Calibri"/>
                <a:sym typeface="Calibri"/>
              </a:rPr>
              <a:t>Les parents vont sans doute réclamer des sanctions. Expliquer qu’elles ont TOUJOURS pour effet de renforcer les brimades, ce qui explique notamment pourquoi des victimes n’en parlent pas. Éventuellement laisser un délai de 10 à 15 jours pour calmer les parents, expliquant qu’on sanctionnera à ce moment-là si cela perdure. Les parents doivent savoir que les professionnels savent ce qu’ils font, qu’ils ont un protocole éprouvé, plus de 90% de réussite.</a:t>
            </a:r>
            <a:endParaRPr sz="1300"/>
          </a:p>
          <a:p>
            <a:pPr indent="-374650" lvl="0" marL="342900" rtl="0" algn="just">
              <a:lnSpc>
                <a:spcPct val="107000"/>
              </a:lnSpc>
              <a:spcBef>
                <a:spcPts val="0"/>
              </a:spcBef>
              <a:spcAft>
                <a:spcPts val="0"/>
              </a:spcAft>
              <a:buClr>
                <a:schemeClr val="dk1"/>
              </a:buClr>
              <a:buSzPts val="1300"/>
              <a:buFont typeface="Noto Sans Symbols"/>
              <a:buChar char="∙"/>
            </a:pPr>
            <a:r>
              <a:rPr b="1" lang="fr-FR" sz="1300">
                <a:latin typeface="Calibri"/>
                <a:ea typeface="Calibri"/>
                <a:cs typeface="Calibri"/>
                <a:sym typeface="Calibri"/>
              </a:rPr>
              <a:t>Leur donner des étapes, un calendrier. </a:t>
            </a:r>
            <a:r>
              <a:rPr lang="fr-FR" sz="1300">
                <a:latin typeface="Calibri"/>
                <a:ea typeface="Calibri"/>
                <a:cs typeface="Calibri"/>
                <a:sym typeface="Calibri"/>
              </a:rPr>
              <a:t>Leur donner une tâche : être attentif, se donner un délai. Refaire le point au délai fixé.</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Si les familles prennent contact, les rassurer. Il est nécessaire que les parents disposent d’un protocole : un document dans lequel est expliqué au moins deux choses :</a:t>
            </a:r>
            <a:endParaRPr sz="1300"/>
          </a:p>
          <a:p>
            <a:pPr indent="-374650" lvl="0" marL="342900" rtl="0" algn="just">
              <a:lnSpc>
                <a:spcPct val="107000"/>
              </a:lnSpc>
              <a:spcBef>
                <a:spcPts val="800"/>
              </a:spcBef>
              <a:spcAft>
                <a:spcPts val="0"/>
              </a:spcAft>
              <a:buClr>
                <a:schemeClr val="dk1"/>
              </a:buClr>
              <a:buSzPts val="1300"/>
              <a:buFont typeface="Noto Sans Symbols"/>
              <a:buChar char="∙"/>
            </a:pPr>
            <a:r>
              <a:rPr lang="fr-FR" sz="1300">
                <a:latin typeface="Calibri"/>
                <a:ea typeface="Calibri"/>
                <a:cs typeface="Calibri"/>
                <a:sym typeface="Calibri"/>
              </a:rPr>
              <a:t>Il existe dans l’école une cellule, une structure « bien-être » qui se charge des élèves qui ne vont pas très bien</a:t>
            </a:r>
            <a:endParaRPr sz="1300"/>
          </a:p>
          <a:p>
            <a:pPr indent="-374650" lvl="0" marL="342900" rtl="0" algn="just">
              <a:lnSpc>
                <a:spcPct val="107000"/>
              </a:lnSpc>
              <a:spcBef>
                <a:spcPts val="0"/>
              </a:spcBef>
              <a:spcAft>
                <a:spcPts val="0"/>
              </a:spcAft>
              <a:buClr>
                <a:schemeClr val="dk1"/>
              </a:buClr>
              <a:buSzPts val="1300"/>
              <a:buFont typeface="Noto Sans Symbols"/>
              <a:buChar char="∙"/>
            </a:pPr>
            <a:r>
              <a:rPr lang="fr-FR" sz="1300">
                <a:latin typeface="Calibri"/>
                <a:ea typeface="Calibri"/>
                <a:cs typeface="Calibri"/>
                <a:sym typeface="Calibri"/>
              </a:rPr>
              <a:t>Il est possible, normal, que vos enfants soient rencontrés par les professionnels de cette structure</a:t>
            </a:r>
            <a:endParaRPr sz="1300"/>
          </a:p>
          <a:p>
            <a:pPr indent="0" lvl="0" marL="0" rtl="0" algn="just">
              <a:lnSpc>
                <a:spcPct val="107000"/>
              </a:lnSpc>
              <a:spcBef>
                <a:spcPts val="800"/>
              </a:spcBef>
              <a:spcAft>
                <a:spcPts val="0"/>
              </a:spcAft>
              <a:buNone/>
            </a:pPr>
            <a:r>
              <a:rPr lang="fr-FR" sz="1300">
                <a:latin typeface="Calibri"/>
                <a:ea typeface="Calibri"/>
                <a:cs typeface="Calibri"/>
                <a:sym typeface="Calibri"/>
              </a:rPr>
              <a:t>Si les parents appellent, les renvoyer à cette information : votre enfant participe à régler une situation.</a:t>
            </a:r>
            <a:endParaRPr sz="1300"/>
          </a:p>
          <a:p>
            <a:pPr indent="-292100" lvl="0" marL="342900" rtl="0" algn="just">
              <a:lnSpc>
                <a:spcPct val="107000"/>
              </a:lnSpc>
              <a:spcBef>
                <a:spcPts val="800"/>
              </a:spcBef>
              <a:spcAft>
                <a:spcPts val="0"/>
              </a:spcAft>
              <a:buClr>
                <a:schemeClr val="dk1"/>
              </a:buClr>
              <a:buSzPts val="800"/>
              <a:buFont typeface="Noto Sans Symbols"/>
              <a:buNone/>
            </a:pPr>
            <a:r>
              <a:t/>
            </a:r>
            <a:endParaRPr sz="1300">
              <a:latin typeface="Calibri"/>
              <a:ea typeface="Calibri"/>
              <a:cs typeface="Calibri"/>
              <a:sym typeface="Calibri"/>
            </a:endParaRPr>
          </a:p>
          <a:p>
            <a:pPr indent="0" lvl="0" marL="0" rtl="0" algn="l">
              <a:spcBef>
                <a:spcPts val="800"/>
              </a:spcBef>
              <a:spcAft>
                <a:spcPts val="0"/>
              </a:spcAft>
              <a:buNone/>
            </a:pPr>
            <a:r>
              <a:t/>
            </a:r>
            <a:endParaRPr sz="1300"/>
          </a:p>
        </p:txBody>
      </p:sp>
      <p:sp>
        <p:nvSpPr>
          <p:cNvPr id="328" name="Google Shape;32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fr-FR" sz="1300" u="sng">
                <a:latin typeface="Calibri"/>
                <a:ea typeface="Calibri"/>
                <a:cs typeface="Calibri"/>
                <a:sym typeface="Calibri"/>
              </a:rPr>
              <a:t>Si ça ne fonctionne pas</a:t>
            </a:r>
            <a:endParaRPr sz="1300">
              <a:latin typeface="Calibri"/>
              <a:ea typeface="Calibri"/>
              <a:cs typeface="Calibri"/>
              <a:sym typeface="Calibri"/>
            </a:endParaRPr>
          </a:p>
          <a:p>
            <a:pPr indent="-349250" lvl="0" marL="342900" rtl="0" algn="just">
              <a:lnSpc>
                <a:spcPct val="107000"/>
              </a:lnSpc>
              <a:spcBef>
                <a:spcPts val="800"/>
              </a:spcBef>
              <a:spcAft>
                <a:spcPts val="0"/>
              </a:spcAft>
              <a:buClr>
                <a:schemeClr val="dk1"/>
              </a:buClr>
              <a:buSzPts val="1300"/>
              <a:buFont typeface="Noto Sans Symbols"/>
              <a:buChar char="∙"/>
            </a:pPr>
            <a:r>
              <a:rPr lang="fr-FR" sz="1300">
                <a:latin typeface="Calibri"/>
                <a:ea typeface="Calibri"/>
                <a:cs typeface="Calibri"/>
                <a:sym typeface="Calibri"/>
              </a:rPr>
              <a:t>Examiner d’où ça vient, se demander si ça ne vient pas de nous.</a:t>
            </a:r>
            <a:endParaRPr sz="1300"/>
          </a:p>
          <a:p>
            <a:pPr indent="-349250" lvl="0" marL="342900" rtl="0" algn="just">
              <a:lnSpc>
                <a:spcPct val="107000"/>
              </a:lnSpc>
              <a:spcBef>
                <a:spcPts val="0"/>
              </a:spcBef>
              <a:spcAft>
                <a:spcPts val="0"/>
              </a:spcAft>
              <a:buClr>
                <a:schemeClr val="dk1"/>
              </a:buClr>
              <a:buSzPts val="1300"/>
              <a:buFont typeface="Noto Sans Symbols"/>
              <a:buChar char="∙"/>
            </a:pPr>
            <a:r>
              <a:rPr lang="fr-FR" sz="1300">
                <a:latin typeface="Calibri"/>
                <a:ea typeface="Calibri"/>
                <a:cs typeface="Calibri"/>
                <a:sym typeface="Calibri"/>
              </a:rPr>
              <a:t>Si ça ne marche pas avec un, mais que ça marche avec les autres, des chances que ça finisse par marcher. S’il ne reste qu’un élève intimidateur, il finira par se calmer.</a:t>
            </a:r>
            <a:endParaRPr sz="1300"/>
          </a:p>
          <a:p>
            <a:pPr indent="-349250" lvl="0" marL="342900" rtl="0" algn="just">
              <a:lnSpc>
                <a:spcPct val="107000"/>
              </a:lnSpc>
              <a:spcBef>
                <a:spcPts val="0"/>
              </a:spcBef>
              <a:spcAft>
                <a:spcPts val="0"/>
              </a:spcAft>
              <a:buClr>
                <a:schemeClr val="dk1"/>
              </a:buClr>
              <a:buSzPts val="1300"/>
              <a:buFont typeface="Noto Sans Symbols"/>
              <a:buChar char="∙"/>
            </a:pPr>
            <a:r>
              <a:rPr lang="fr-FR" sz="1300">
                <a:latin typeface="Calibri"/>
                <a:ea typeface="Calibri"/>
                <a:cs typeface="Calibri"/>
                <a:sym typeface="Calibri"/>
              </a:rPr>
              <a:t>Si vraiment besoin de sanctions, c’est quelqu’un d’autre qui la donne, pas un membre de l’équipe de la méthode, qui n’a pas de pouvoir de sanction. Si on sanctionne, il faudra redoubler de vigilance sur la victime.</a:t>
            </a:r>
            <a:endParaRPr sz="1300"/>
          </a:p>
          <a:p>
            <a:pPr indent="0" lvl="0" marL="0" rtl="0" algn="l">
              <a:spcBef>
                <a:spcPts val="800"/>
              </a:spcBef>
              <a:spcAft>
                <a:spcPts val="0"/>
              </a:spcAft>
              <a:buNone/>
            </a:pPr>
            <a:r>
              <a:t/>
            </a:r>
            <a:endParaRPr sz="1300"/>
          </a:p>
        </p:txBody>
      </p:sp>
      <p:sp>
        <p:nvSpPr>
          <p:cNvPr id="335" name="Google Shape;33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7de48c93c4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7de48c93c4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27de48c93c4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7c591f92a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7c591f92a0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FR"/>
              <a:t>Exemple de cas : qu’en dites-vous ?</a:t>
            </a:r>
            <a:endParaRPr/>
          </a:p>
        </p:txBody>
      </p:sp>
      <p:sp>
        <p:nvSpPr>
          <p:cNvPr id="134" name="Google Shape;134;g27c591f92a0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b3d9080f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b3d9080f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fr-FR" sz="1350">
                <a:latin typeface="Proxima Nova"/>
                <a:ea typeface="Proxima Nova"/>
                <a:cs typeface="Proxima Nova"/>
                <a:sym typeface="Proxima Nova"/>
              </a:rPr>
              <a:t>Définition : </a:t>
            </a:r>
            <a:endParaRPr b="1" sz="1350">
              <a:latin typeface="Proxima Nova"/>
              <a:ea typeface="Proxima Nova"/>
              <a:cs typeface="Proxima Nova"/>
              <a:sym typeface="Proxima Nova"/>
            </a:endParaRPr>
          </a:p>
          <a:p>
            <a:pPr indent="0" lvl="0" marL="0" rtl="0" algn="l">
              <a:spcBef>
                <a:spcPts val="0"/>
              </a:spcBef>
              <a:spcAft>
                <a:spcPts val="0"/>
              </a:spcAft>
              <a:buNone/>
            </a:pPr>
            <a:r>
              <a:rPr lang="fr-FR" sz="1350">
                <a:latin typeface="Proxima Nova"/>
                <a:ea typeface="Proxima Nova"/>
                <a:cs typeface="Proxima Nova"/>
                <a:sym typeface="Proxima Nova"/>
              </a:rPr>
              <a:t>Le harcèlement se définit comme une violence répétée qui peut être verbale, physique ou psychologique. Cette violence se retrouve aussi au sein de l’école. Elle est le fait d’un ou de plusieurs élèves à l’encontre d’une victime qui ne peut se défendre.</a:t>
            </a:r>
            <a:endParaRPr sz="1350">
              <a:latin typeface="Proxima Nova"/>
              <a:ea typeface="Proxima Nova"/>
              <a:cs typeface="Proxima Nova"/>
              <a:sym typeface="Proxima Nova"/>
            </a:endParaRPr>
          </a:p>
          <a:p>
            <a:pPr indent="0" lvl="0" marL="0" rtl="0" algn="l">
              <a:spcBef>
                <a:spcPts val="0"/>
              </a:spcBef>
              <a:spcAft>
                <a:spcPts val="0"/>
              </a:spcAft>
              <a:buNone/>
            </a:pPr>
            <a:r>
              <a:t/>
            </a:r>
            <a:endParaRPr sz="1350">
              <a:latin typeface="Proxima Nova"/>
              <a:ea typeface="Proxima Nova"/>
              <a:cs typeface="Proxima Nova"/>
              <a:sym typeface="Proxima Nova"/>
            </a:endParaRPr>
          </a:p>
          <a:p>
            <a:pPr indent="0" lvl="0" marL="0" rtl="0" algn="l">
              <a:spcBef>
                <a:spcPts val="0"/>
              </a:spcBef>
              <a:spcAft>
                <a:spcPts val="0"/>
              </a:spcAft>
              <a:buNone/>
            </a:pPr>
            <a:r>
              <a:rPr b="1" lang="fr-FR" sz="1350">
                <a:latin typeface="Proxima Nova"/>
                <a:ea typeface="Proxima Nova"/>
                <a:cs typeface="Proxima Nova"/>
                <a:sym typeface="Proxima Nova"/>
              </a:rPr>
              <a:t>Facteurs de risque : </a:t>
            </a:r>
            <a:endParaRPr b="1" sz="1350">
              <a:latin typeface="Proxima Nova"/>
              <a:ea typeface="Proxima Nova"/>
              <a:cs typeface="Proxima Nova"/>
              <a:sym typeface="Proxima Nova"/>
            </a:endParaRPr>
          </a:p>
          <a:p>
            <a:pPr indent="0" lvl="0" marL="0" rtl="0" algn="l">
              <a:spcBef>
                <a:spcPts val="0"/>
              </a:spcBef>
              <a:spcAft>
                <a:spcPts val="0"/>
              </a:spcAft>
              <a:buNone/>
            </a:pPr>
            <a:r>
              <a:rPr lang="fr-FR" sz="1300"/>
              <a:t>Lorsque le climat scolaire de l’établissement est dégradé : les adultes doivent créer les conditions pour que l’ambiance dans l’établissement soit propice à de bonnes relations entre les élèves et entre les adultes et les élèves.</a:t>
            </a:r>
            <a:endParaRPr sz="1300"/>
          </a:p>
          <a:p>
            <a:pPr indent="0" lvl="0" marL="0" rtl="0" algn="l">
              <a:spcBef>
                <a:spcPts val="0"/>
              </a:spcBef>
              <a:spcAft>
                <a:spcPts val="0"/>
              </a:spcAft>
              <a:buNone/>
            </a:pPr>
            <a:r>
              <a:rPr lang="fr-FR" sz="1300"/>
              <a:t>Lorsque les situations de harcèlement sont mal identifiées par l’équipe éducative : il est indispensable que les parents et les élèves ne soient pas démunis face au signalement d’une situation de harcèlement et que les sanctions soient adaptées et éducatives.</a:t>
            </a:r>
            <a:endParaRPr sz="1300"/>
          </a:p>
          <a:p>
            <a:pPr indent="0" lvl="0" marL="0" rtl="0" algn="l">
              <a:spcBef>
                <a:spcPts val="0"/>
              </a:spcBef>
              <a:spcAft>
                <a:spcPts val="0"/>
              </a:spcAft>
              <a:buNone/>
            </a:pPr>
            <a:r>
              <a:rPr lang="fr-FR" sz="1300"/>
              <a:t>Lorsque le climat scolaire de l’établissement est dégradé : les adultes doivent créer les conditions pour que l’ambiance dans l’établissement soit propice à de bonnes relations entre les élèves et entre les adultes et les élèves.</a:t>
            </a:r>
            <a:endParaRPr sz="1300"/>
          </a:p>
          <a:p>
            <a:pPr indent="0" lvl="0" marL="0" rtl="0" algn="l">
              <a:spcBef>
                <a:spcPts val="0"/>
              </a:spcBef>
              <a:spcAft>
                <a:spcPts val="0"/>
              </a:spcAft>
              <a:buNone/>
            </a:pPr>
            <a:r>
              <a:rPr lang="fr-FR" sz="1300"/>
              <a:t>Lorsque les situations de harcèlement sont mal identifiées par l’équipe éducative : il est indispensable que les parents et les élèves ne soient pas démunis face au signalement d’une situation de harcèlement et que les sanctions soient adaptées et éducatives.</a:t>
            </a:r>
            <a:endParaRPr sz="1150">
              <a:latin typeface="Roboto"/>
              <a:ea typeface="Roboto"/>
              <a:cs typeface="Roboto"/>
              <a:sym typeface="Roboto"/>
            </a:endParaRPr>
          </a:p>
          <a:p>
            <a:pPr indent="0" lvl="0" marL="0" rtl="0" algn="l">
              <a:spcBef>
                <a:spcPts val="0"/>
              </a:spcBef>
              <a:spcAft>
                <a:spcPts val="0"/>
              </a:spcAft>
              <a:buNone/>
            </a:pPr>
            <a:r>
              <a:t/>
            </a:r>
            <a:endParaRPr sz="1350">
              <a:latin typeface="Proxima Nova"/>
              <a:ea typeface="Proxima Nova"/>
              <a:cs typeface="Proxima Nova"/>
              <a:sym typeface="Proxima Nova"/>
            </a:endParaRPr>
          </a:p>
          <a:p>
            <a:pPr indent="0" lvl="0" marL="0" rtl="0" algn="l">
              <a:spcBef>
                <a:spcPts val="0"/>
              </a:spcBef>
              <a:spcAft>
                <a:spcPts val="0"/>
              </a:spcAft>
              <a:buNone/>
            </a:pPr>
            <a:r>
              <a:t/>
            </a:r>
            <a:endParaRPr sz="1350">
              <a:latin typeface="Proxima Nova"/>
              <a:ea typeface="Proxima Nova"/>
              <a:cs typeface="Proxima Nova"/>
              <a:sym typeface="Proxima Nova"/>
            </a:endParaRPr>
          </a:p>
          <a:p>
            <a:pPr indent="0" lvl="0" marL="0" rtl="0" algn="l">
              <a:spcBef>
                <a:spcPts val="0"/>
              </a:spcBef>
              <a:spcAft>
                <a:spcPts val="0"/>
              </a:spcAft>
              <a:buNone/>
            </a:pPr>
            <a:r>
              <a:rPr b="1" lang="fr-FR" sz="1350">
                <a:latin typeface="Proxima Nova"/>
                <a:ea typeface="Proxima Nova"/>
                <a:cs typeface="Proxima Nova"/>
                <a:sym typeface="Proxima Nova"/>
              </a:rPr>
              <a:t>Conséquences : Nombreuses et diverses :</a:t>
            </a:r>
            <a:endParaRPr b="1" sz="1350">
              <a:latin typeface="Proxima Nova"/>
              <a:ea typeface="Proxima Nova"/>
              <a:cs typeface="Proxima Nova"/>
              <a:sym typeface="Proxima Nova"/>
            </a:endParaRPr>
          </a:p>
          <a:p>
            <a:pPr indent="0" lvl="0" marL="0" rtl="0" algn="l">
              <a:spcBef>
                <a:spcPts val="0"/>
              </a:spcBef>
              <a:spcAft>
                <a:spcPts val="0"/>
              </a:spcAft>
              <a:buNone/>
            </a:pPr>
            <a:r>
              <a:rPr lang="fr-FR" sz="1300">
                <a:solidFill>
                  <a:srgbClr val="040C28"/>
                </a:solidFill>
                <a:latin typeface="Proxima Nova"/>
                <a:ea typeface="Proxima Nova"/>
                <a:cs typeface="Proxima Nova"/>
                <a:sym typeface="Proxima Nova"/>
              </a:rPr>
              <a:t>sentiment de honte, perte d'estime de soi, difficulté à aller vers les autres et développement de conduites d'évitement.</a:t>
            </a:r>
            <a:endParaRPr sz="1300">
              <a:solidFill>
                <a:srgbClr val="040C28"/>
              </a:solidFill>
              <a:latin typeface="Proxima Nova"/>
              <a:ea typeface="Proxima Nova"/>
              <a:cs typeface="Proxima Nova"/>
              <a:sym typeface="Proxima Nova"/>
            </a:endParaRPr>
          </a:p>
          <a:p>
            <a:pPr indent="0" lvl="0" marL="0" rtl="0" algn="l">
              <a:spcBef>
                <a:spcPts val="0"/>
              </a:spcBef>
              <a:spcAft>
                <a:spcPts val="0"/>
              </a:spcAft>
              <a:buNone/>
            </a:pPr>
            <a:r>
              <a:rPr lang="fr-FR" sz="1300">
                <a:solidFill>
                  <a:srgbClr val="040C28"/>
                </a:solidFill>
                <a:latin typeface="Proxima Nova"/>
                <a:ea typeface="Proxima Nova"/>
                <a:cs typeface="Proxima Nova"/>
                <a:sym typeface="Proxima Nova"/>
              </a:rPr>
              <a:t>Risques pour les intimidateurs partagés parfois : signes d’un mal-être marqué par des actes violents et cachant des blessures intimes : </a:t>
            </a:r>
            <a:r>
              <a:rPr b="1" lang="fr-FR" sz="1300">
                <a:solidFill>
                  <a:srgbClr val="040C28"/>
                </a:solidFill>
                <a:latin typeface="Proxima Nova"/>
                <a:ea typeface="Proxima Nova"/>
                <a:cs typeface="Proxima Nova"/>
                <a:sym typeface="Proxima Nova"/>
              </a:rPr>
              <a:t>NÉCESSAIRE</a:t>
            </a:r>
            <a:r>
              <a:rPr b="1" lang="fr-FR" sz="1300">
                <a:solidFill>
                  <a:srgbClr val="040C28"/>
                </a:solidFill>
                <a:latin typeface="Proxima Nova"/>
                <a:ea typeface="Proxima Nova"/>
                <a:cs typeface="Proxima Nova"/>
                <a:sym typeface="Proxima Nova"/>
              </a:rPr>
              <a:t> DONC DE REPENSER LA </a:t>
            </a:r>
            <a:r>
              <a:rPr b="1" lang="fr-FR" sz="1300">
                <a:solidFill>
                  <a:srgbClr val="040C28"/>
                </a:solidFill>
                <a:latin typeface="Proxima Nova"/>
                <a:ea typeface="Proxima Nova"/>
                <a:cs typeface="Proxima Nova"/>
                <a:sym typeface="Proxima Nova"/>
              </a:rPr>
              <a:t>FAÇON</a:t>
            </a:r>
            <a:r>
              <a:rPr b="1" lang="fr-FR" sz="1300">
                <a:solidFill>
                  <a:srgbClr val="040C28"/>
                </a:solidFill>
                <a:latin typeface="Proxima Nova"/>
                <a:ea typeface="Proxima Nova"/>
                <a:cs typeface="Proxima Nova"/>
                <a:sym typeface="Proxima Nova"/>
              </a:rPr>
              <a:t> DE </a:t>
            </a:r>
            <a:r>
              <a:rPr b="1" lang="fr-FR" sz="1300">
                <a:solidFill>
                  <a:srgbClr val="040C28"/>
                </a:solidFill>
                <a:latin typeface="Proxima Nova"/>
                <a:ea typeface="Proxima Nova"/>
                <a:cs typeface="Proxima Nova"/>
                <a:sym typeface="Proxima Nova"/>
              </a:rPr>
              <a:t>RÉPONDRE</a:t>
            </a:r>
            <a:r>
              <a:rPr b="1" lang="fr-FR" sz="1300">
                <a:solidFill>
                  <a:srgbClr val="040C28"/>
                </a:solidFill>
                <a:latin typeface="Proxima Nova"/>
                <a:ea typeface="Proxima Nova"/>
                <a:cs typeface="Proxima Nova"/>
                <a:sym typeface="Proxima Nova"/>
              </a:rPr>
              <a:t> AUX COMPORTEMENTS VIOLENTS</a:t>
            </a:r>
            <a:endParaRPr b="1" sz="1300">
              <a:solidFill>
                <a:srgbClr val="040C28"/>
              </a:solidFill>
              <a:latin typeface="Proxima Nova"/>
              <a:ea typeface="Proxima Nova"/>
              <a:cs typeface="Proxima Nova"/>
              <a:sym typeface="Proxima Nova"/>
            </a:endParaRPr>
          </a:p>
          <a:p>
            <a:pPr indent="0" lvl="0" marL="0" rtl="0" algn="l">
              <a:spcBef>
                <a:spcPts val="0"/>
              </a:spcBef>
              <a:spcAft>
                <a:spcPts val="0"/>
              </a:spcAft>
              <a:buNone/>
            </a:pPr>
            <a:r>
              <a:t/>
            </a:r>
            <a:endParaRPr sz="1300">
              <a:solidFill>
                <a:srgbClr val="040C28"/>
              </a:solidFill>
              <a:latin typeface="Proxima Nova"/>
              <a:ea typeface="Proxima Nova"/>
              <a:cs typeface="Proxima Nova"/>
              <a:sym typeface="Proxima Nova"/>
            </a:endParaRPr>
          </a:p>
          <a:p>
            <a:pPr indent="0" lvl="0" marL="0" rtl="0" algn="l">
              <a:spcBef>
                <a:spcPts val="0"/>
              </a:spcBef>
              <a:spcAft>
                <a:spcPts val="0"/>
              </a:spcAft>
              <a:buNone/>
            </a:pPr>
            <a:r>
              <a:rPr b="1" lang="fr-FR" sz="1300">
                <a:solidFill>
                  <a:srgbClr val="040C28"/>
                </a:solidFill>
                <a:latin typeface="Proxima Nova"/>
                <a:ea typeface="Proxima Nova"/>
                <a:cs typeface="Proxima Nova"/>
                <a:sym typeface="Proxima Nova"/>
              </a:rPr>
              <a:t>Statistiques</a:t>
            </a:r>
            <a:r>
              <a:rPr lang="fr-FR" sz="1300">
                <a:solidFill>
                  <a:srgbClr val="040C28"/>
                </a:solidFill>
                <a:latin typeface="Proxima Nova"/>
                <a:ea typeface="Proxima Nova"/>
                <a:cs typeface="Proxima Nova"/>
                <a:sym typeface="Proxima Nova"/>
              </a:rPr>
              <a:t> : </a:t>
            </a:r>
            <a:endParaRPr sz="1300">
              <a:solidFill>
                <a:srgbClr val="040C28"/>
              </a:solidFill>
              <a:latin typeface="Proxima Nova"/>
              <a:ea typeface="Proxima Nova"/>
              <a:cs typeface="Proxima Nova"/>
              <a:sym typeface="Proxima Nova"/>
            </a:endParaRPr>
          </a:p>
          <a:p>
            <a:pPr indent="0" lvl="0" marL="0" rtl="0" algn="l">
              <a:spcBef>
                <a:spcPts val="0"/>
              </a:spcBef>
              <a:spcAft>
                <a:spcPts val="0"/>
              </a:spcAft>
              <a:buNone/>
            </a:pPr>
            <a:r>
              <a:rPr lang="fr-FR" sz="1300">
                <a:solidFill>
                  <a:srgbClr val="040C28"/>
                </a:solidFill>
                <a:latin typeface="Proxima Nova"/>
                <a:ea typeface="Proxima Nova"/>
                <a:cs typeface="Proxima Nova"/>
                <a:sym typeface="Proxima Nova"/>
              </a:rPr>
              <a:t>1 sur 10</a:t>
            </a:r>
            <a:endParaRPr sz="1300">
              <a:solidFill>
                <a:srgbClr val="040C28"/>
              </a:solidFill>
              <a:latin typeface="Proxima Nova"/>
              <a:ea typeface="Proxima Nova"/>
              <a:cs typeface="Proxima Nova"/>
              <a:sym typeface="Proxima Nova"/>
            </a:endParaRPr>
          </a:p>
          <a:p>
            <a:pPr indent="0" lvl="0" marL="0" rtl="0" algn="l">
              <a:spcBef>
                <a:spcPts val="0"/>
              </a:spcBef>
              <a:spcAft>
                <a:spcPts val="0"/>
              </a:spcAft>
              <a:buNone/>
            </a:pPr>
            <a:r>
              <a:rPr lang="fr-FR" sz="1300">
                <a:solidFill>
                  <a:srgbClr val="040C28"/>
                </a:solidFill>
                <a:latin typeface="Proxima Nova"/>
                <a:ea typeface="Proxima Nova"/>
                <a:cs typeface="Proxima Nova"/>
                <a:sym typeface="Proxima Nova"/>
              </a:rPr>
              <a:t>Mondialement : 1 élève sur 3 dit avoir vécu du </a:t>
            </a:r>
            <a:r>
              <a:rPr lang="fr-FR" sz="1300">
                <a:solidFill>
                  <a:srgbClr val="040C28"/>
                </a:solidFill>
                <a:latin typeface="Proxima Nova"/>
                <a:ea typeface="Proxima Nova"/>
                <a:cs typeface="Proxima Nova"/>
                <a:sym typeface="Proxima Nova"/>
              </a:rPr>
              <a:t>harcèlement</a:t>
            </a:r>
            <a:r>
              <a:rPr lang="fr-FR" sz="1300">
                <a:solidFill>
                  <a:srgbClr val="040C28"/>
                </a:solidFill>
                <a:latin typeface="Proxima Nova"/>
                <a:ea typeface="Proxima Nova"/>
                <a:cs typeface="Proxima Nova"/>
                <a:sym typeface="Proxima Nova"/>
              </a:rPr>
              <a:t> en ligne.</a:t>
            </a:r>
            <a:endParaRPr sz="1300">
              <a:solidFill>
                <a:srgbClr val="040C28"/>
              </a:solidFill>
              <a:latin typeface="Proxima Nova"/>
              <a:ea typeface="Proxima Nova"/>
              <a:cs typeface="Proxima Nova"/>
              <a:sym typeface="Proxima Nova"/>
            </a:endParaRPr>
          </a:p>
          <a:p>
            <a:pPr indent="0" lvl="0" marL="0" rtl="0" algn="l">
              <a:spcBef>
                <a:spcPts val="0"/>
              </a:spcBef>
              <a:spcAft>
                <a:spcPts val="0"/>
              </a:spcAft>
              <a:buNone/>
            </a:pPr>
            <a:r>
              <a:rPr lang="fr-FR" sz="1300">
                <a:solidFill>
                  <a:srgbClr val="040C28"/>
                </a:solidFill>
                <a:latin typeface="Proxima Nova"/>
                <a:ea typeface="Proxima Nova"/>
                <a:cs typeface="Proxima Nova"/>
                <a:sym typeface="Proxima Nova"/>
              </a:rPr>
              <a:t>Touche toutes les catégories sociales mais le </a:t>
            </a:r>
            <a:r>
              <a:rPr lang="fr-FR" sz="1300">
                <a:solidFill>
                  <a:srgbClr val="040C28"/>
                </a:solidFill>
                <a:latin typeface="Proxima Nova"/>
                <a:ea typeface="Proxima Nova"/>
                <a:cs typeface="Proxima Nova"/>
                <a:sym typeface="Proxima Nova"/>
              </a:rPr>
              <a:t>harcèlement</a:t>
            </a:r>
            <a:r>
              <a:rPr lang="fr-FR" sz="1300">
                <a:solidFill>
                  <a:srgbClr val="040C28"/>
                </a:solidFill>
                <a:latin typeface="Proxima Nova"/>
                <a:ea typeface="Proxima Nova"/>
                <a:cs typeface="Proxima Nova"/>
                <a:sym typeface="Proxima Nova"/>
              </a:rPr>
              <a:t> diminue quand le niveau de revenu des classes sociales scolarisées augmentent.</a:t>
            </a:r>
            <a:endParaRPr sz="1300">
              <a:solidFill>
                <a:srgbClr val="040C28"/>
              </a:solidFill>
              <a:latin typeface="Proxima Nova"/>
              <a:ea typeface="Proxima Nova"/>
              <a:cs typeface="Proxima Nova"/>
              <a:sym typeface="Proxima Nova"/>
            </a:endParaRPr>
          </a:p>
          <a:p>
            <a:pPr indent="0" lvl="0" marL="0" rtl="0" algn="l">
              <a:spcBef>
                <a:spcPts val="0"/>
              </a:spcBef>
              <a:spcAft>
                <a:spcPts val="0"/>
              </a:spcAft>
              <a:buNone/>
            </a:pPr>
            <a:r>
              <a:rPr lang="fr-FR" sz="1300" u="sng">
                <a:solidFill>
                  <a:srgbClr val="040C28"/>
                </a:solidFill>
                <a:latin typeface="Proxima Nova"/>
                <a:ea typeface="Proxima Nova"/>
                <a:cs typeface="Proxima Nova"/>
                <a:sym typeface="Proxima Nova"/>
              </a:rPr>
              <a:t>Les élèves vivant des des milieux défavorisés sont plus victime que leurs pairs vivant dans des milieux favorisés.</a:t>
            </a:r>
            <a:endParaRPr sz="1300" u="sng">
              <a:solidFill>
                <a:srgbClr val="040C28"/>
              </a:solidFill>
              <a:latin typeface="Proxima Nova"/>
              <a:ea typeface="Proxima Nova"/>
              <a:cs typeface="Proxima Nova"/>
              <a:sym typeface="Proxima Nova"/>
            </a:endParaRPr>
          </a:p>
          <a:p>
            <a:pPr indent="0" lvl="0" marL="0" rtl="0" algn="l">
              <a:spcBef>
                <a:spcPts val="0"/>
              </a:spcBef>
              <a:spcAft>
                <a:spcPts val="0"/>
              </a:spcAft>
              <a:buNone/>
            </a:pPr>
            <a:r>
              <a:rPr lang="fr-FR" sz="1300">
                <a:solidFill>
                  <a:srgbClr val="040C28"/>
                </a:solidFill>
                <a:latin typeface="Proxima Nova"/>
                <a:ea typeface="Proxima Nova"/>
                <a:cs typeface="Proxima Nova"/>
                <a:sym typeface="Proxima Nova"/>
              </a:rPr>
              <a:t>Il n’y a pas de profil-type de l’élève harceleur ou harcelé. Il ne faut pas chercher les origines dans des profils particuliers mais bien dans les relations élèves-élèves qui se jouent : c’est pourquoi nos pratiques professionnelles, nos façon de s’adresser aux élèves, d’être bienveillant on un rôle important dans la modélisation qu’elles représentent pour les élèves.</a:t>
            </a:r>
            <a:endParaRPr sz="1300">
              <a:solidFill>
                <a:srgbClr val="040C28"/>
              </a:solidFill>
              <a:latin typeface="Proxima Nova"/>
              <a:ea typeface="Proxima Nova"/>
              <a:cs typeface="Proxima Nova"/>
              <a:sym typeface="Proxima Nova"/>
            </a:endParaRPr>
          </a:p>
        </p:txBody>
      </p:sp>
      <p:sp>
        <p:nvSpPr>
          <p:cNvPr id="141" name="Google Shape;141;g27b3d9080f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c591f92a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c591f92a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fr-FR"/>
              <a:t>Numéro vert : </a:t>
            </a:r>
            <a:endParaRPr b="1"/>
          </a:p>
          <a:p>
            <a:pPr indent="0" lvl="0" marL="0" rtl="0" algn="l">
              <a:spcBef>
                <a:spcPts val="0"/>
              </a:spcBef>
              <a:spcAft>
                <a:spcPts val="0"/>
              </a:spcAft>
              <a:buNone/>
            </a:pPr>
            <a:r>
              <a:rPr lang="fr-FR"/>
              <a:t>L</a:t>
            </a:r>
            <a:r>
              <a:rPr lang="fr-FR"/>
              <a:t>’information est transmise par les opérateurs au Service Social en faveur des élèves (SSOCELV) qui saisie l’inspectrice de l’éducation nationale de la circonscription qui saisit ensuite l’équipe ressource pHARe.</a:t>
            </a:r>
            <a:endParaRPr/>
          </a:p>
          <a:p>
            <a:pPr indent="0" lvl="0" marL="0" rtl="0" algn="l">
              <a:spcBef>
                <a:spcPts val="0"/>
              </a:spcBef>
              <a:spcAft>
                <a:spcPts val="0"/>
              </a:spcAft>
              <a:buNone/>
            </a:pPr>
            <a:r>
              <a:rPr lang="fr-FR"/>
              <a:t>A priori : saisie des directeurs et directrices d’école.</a:t>
            </a:r>
            <a:endParaRPr/>
          </a:p>
        </p:txBody>
      </p:sp>
      <p:sp>
        <p:nvSpPr>
          <p:cNvPr id="149" name="Google Shape;149;g27c591f92a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Présentation succincte : nous allons revenir sur tous ces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Efficacité démontrée, très importante en primaire.</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Mail : ne pas hésiter à écrire si on rencontre des difficultés avec la méthode, ou pour exposer une situation particulière.</a:t>
            </a:r>
            <a:endParaRPr/>
          </a:p>
        </p:txBody>
      </p:sp>
      <p:sp>
        <p:nvSpPr>
          <p:cNvPr id="165" name="Google Shape;16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fr-FR" sz="1400" u="sng">
                <a:latin typeface="Calibri"/>
                <a:ea typeface="Calibri"/>
                <a:cs typeface="Calibri"/>
                <a:sym typeface="Calibri"/>
              </a:rPr>
              <a:t>La prévention</a:t>
            </a:r>
            <a:endParaRPr sz="1100">
              <a:latin typeface="Calibri"/>
              <a:ea typeface="Calibri"/>
              <a:cs typeface="Calibri"/>
              <a:sym typeface="Calibri"/>
            </a:endParaRPr>
          </a:p>
          <a:p>
            <a:pPr indent="0" lvl="0" marL="0" rtl="0" algn="just">
              <a:lnSpc>
                <a:spcPct val="107000"/>
              </a:lnSpc>
              <a:spcBef>
                <a:spcPts val="800"/>
              </a:spcBef>
              <a:spcAft>
                <a:spcPts val="0"/>
              </a:spcAft>
              <a:buNone/>
            </a:pPr>
            <a:r>
              <a:rPr i="1" lang="fr-FR" sz="1200">
                <a:latin typeface="Calibri"/>
                <a:ea typeface="Calibri"/>
                <a:cs typeface="Calibri"/>
                <a:sym typeface="Calibri"/>
              </a:rPr>
              <a:t>Rôle des enseignants / adultes</a:t>
            </a:r>
            <a:endParaRPr sz="1100">
              <a:latin typeface="Calibri"/>
              <a:ea typeface="Calibri"/>
              <a:cs typeface="Calibri"/>
              <a:sym typeface="Calibri"/>
            </a:endParaRPr>
          </a:p>
          <a:p>
            <a:pPr indent="-342900" lvl="0" marL="342900" rtl="0" algn="just">
              <a:lnSpc>
                <a:spcPct val="107000"/>
              </a:lnSpc>
              <a:spcBef>
                <a:spcPts val="800"/>
              </a:spcBef>
              <a:spcAft>
                <a:spcPts val="0"/>
              </a:spcAft>
              <a:buClr>
                <a:schemeClr val="dk1"/>
              </a:buClr>
              <a:buSzPts val="1200"/>
              <a:buFont typeface="Noto Sans Symbols"/>
              <a:buChar char="∙"/>
            </a:pPr>
            <a:r>
              <a:rPr lang="fr-FR" sz="1200">
                <a:latin typeface="Calibri"/>
                <a:ea typeface="Calibri"/>
                <a:cs typeface="Calibri"/>
                <a:sym typeface="Calibri"/>
              </a:rPr>
              <a:t>Les occasions dans lesquelles un élève peut se trouver dans une situation gênante ou ridicule sont très nombreuses</a:t>
            </a:r>
            <a:endParaRPr sz="1100">
              <a:latin typeface="Calibri"/>
              <a:ea typeface="Calibri"/>
              <a:cs typeface="Calibri"/>
              <a:sym typeface="Calibri"/>
            </a:endParaRPr>
          </a:p>
          <a:p>
            <a:pPr indent="-285750" lvl="1" marL="742950" rtl="0" algn="just">
              <a:lnSpc>
                <a:spcPct val="107000"/>
              </a:lnSpc>
              <a:spcBef>
                <a:spcPts val="0"/>
              </a:spcBef>
              <a:spcAft>
                <a:spcPts val="0"/>
              </a:spcAft>
              <a:buClr>
                <a:schemeClr val="dk1"/>
              </a:buClr>
              <a:buSzPts val="1200"/>
              <a:buFont typeface="Courier New"/>
              <a:buChar char="o"/>
            </a:pPr>
            <a:r>
              <a:rPr lang="fr-FR" sz="1200">
                <a:latin typeface="Calibri"/>
                <a:ea typeface="Calibri"/>
                <a:cs typeface="Calibri"/>
                <a:sym typeface="Calibri"/>
              </a:rPr>
              <a:t>Intervenir systématiquement à l’usage d’un surnom, à un ricanement, etc.</a:t>
            </a:r>
            <a:endParaRPr sz="1100">
              <a:latin typeface="Calibri"/>
              <a:ea typeface="Calibri"/>
              <a:cs typeface="Calibri"/>
              <a:sym typeface="Calibri"/>
            </a:endParaRPr>
          </a:p>
          <a:p>
            <a:pPr indent="-285750" lvl="1" marL="742950" rtl="0" algn="just">
              <a:lnSpc>
                <a:spcPct val="107000"/>
              </a:lnSpc>
              <a:spcBef>
                <a:spcPts val="0"/>
              </a:spcBef>
              <a:spcAft>
                <a:spcPts val="0"/>
              </a:spcAft>
              <a:buClr>
                <a:schemeClr val="dk1"/>
              </a:buClr>
              <a:buSzPts val="1200"/>
              <a:buFont typeface="Courier New"/>
              <a:buChar char="o"/>
            </a:pPr>
            <a:r>
              <a:rPr lang="fr-FR" sz="1200">
                <a:latin typeface="Calibri"/>
                <a:ea typeface="Calibri"/>
                <a:cs typeface="Calibri"/>
                <a:sym typeface="Calibri"/>
              </a:rPr>
              <a:t>Attention à ne pas placer nous-même l’élève dans une situation gênante voire humiliante (ne pas donner de surnom, ne pas ricaner à une situation, etc.) car cela favorise nettement le harcèlement.</a:t>
            </a:r>
            <a:endParaRPr sz="1100">
              <a:latin typeface="Calibri"/>
              <a:ea typeface="Calibri"/>
              <a:cs typeface="Calibri"/>
              <a:sym typeface="Calibri"/>
            </a:endParaRPr>
          </a:p>
          <a:p>
            <a:pPr indent="-342900" lvl="0" marL="342900" rtl="0" algn="just">
              <a:lnSpc>
                <a:spcPct val="107000"/>
              </a:lnSpc>
              <a:spcBef>
                <a:spcPts val="0"/>
              </a:spcBef>
              <a:spcAft>
                <a:spcPts val="0"/>
              </a:spcAft>
              <a:buClr>
                <a:schemeClr val="dk1"/>
              </a:buClr>
              <a:buSzPts val="1200"/>
              <a:buFont typeface="Noto Sans Symbols"/>
              <a:buChar char="∙"/>
            </a:pPr>
            <a:r>
              <a:rPr lang="fr-FR" sz="1200">
                <a:latin typeface="Calibri"/>
                <a:ea typeface="Calibri"/>
                <a:cs typeface="Calibri"/>
                <a:sym typeface="Calibri"/>
              </a:rPr>
              <a:t>Le taux de harcèlement varie très significativement d’une classe à une autre : l’attitude des adultes joue un rôle très important. Il est nécessaire d’intervenir très </a:t>
            </a:r>
            <a:r>
              <a:rPr b="1" lang="fr-FR" sz="1200">
                <a:latin typeface="Calibri"/>
                <a:ea typeface="Calibri"/>
                <a:cs typeface="Calibri"/>
                <a:sym typeface="Calibri"/>
              </a:rPr>
              <a:t>rapidement</a:t>
            </a:r>
            <a:r>
              <a:rPr lang="fr-FR" sz="1200">
                <a:latin typeface="Calibri"/>
                <a:ea typeface="Calibri"/>
                <a:cs typeface="Calibri"/>
                <a:sym typeface="Calibri"/>
              </a:rPr>
              <a:t> et </a:t>
            </a:r>
            <a:r>
              <a:rPr b="1" lang="fr-FR" sz="1200">
                <a:latin typeface="Calibri"/>
                <a:ea typeface="Calibri"/>
                <a:cs typeface="Calibri"/>
                <a:sym typeface="Calibri"/>
              </a:rPr>
              <a:t>systématiquement</a:t>
            </a:r>
            <a:r>
              <a:rPr lang="fr-FR" sz="1200">
                <a:latin typeface="Calibri"/>
                <a:ea typeface="Calibri"/>
                <a:cs typeface="Calibri"/>
                <a:sym typeface="Calibri"/>
              </a:rPr>
              <a:t>. Il ne faut </a:t>
            </a:r>
            <a:r>
              <a:rPr b="1" lang="fr-FR" sz="1200">
                <a:latin typeface="Calibri"/>
                <a:ea typeface="Calibri"/>
                <a:cs typeface="Calibri"/>
                <a:sym typeface="Calibri"/>
              </a:rPr>
              <a:t>rien</a:t>
            </a:r>
            <a:r>
              <a:rPr lang="fr-FR" sz="1200">
                <a:latin typeface="Calibri"/>
                <a:ea typeface="Calibri"/>
                <a:cs typeface="Calibri"/>
                <a:sym typeface="Calibri"/>
              </a:rPr>
              <a:t> laisser passer, en se disant que ce n’est pas du harcèlement.</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176" name="Google Shape;1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i="1" lang="fr-FR" sz="1500"/>
              <a:t>Séances de sensibilisation</a:t>
            </a:r>
            <a:endParaRPr b="1" sz="1500"/>
          </a:p>
          <a:p>
            <a:pPr indent="0" lvl="0" marL="0" rtl="0" algn="just">
              <a:lnSpc>
                <a:spcPct val="107000"/>
              </a:lnSpc>
              <a:spcBef>
                <a:spcPts val="800"/>
              </a:spcBef>
              <a:spcAft>
                <a:spcPts val="0"/>
              </a:spcAft>
              <a:buNone/>
            </a:pPr>
            <a:r>
              <a:rPr lang="fr-FR" sz="1300"/>
              <a:t>- </a:t>
            </a:r>
            <a:r>
              <a:rPr lang="fr-FR" sz="1300">
                <a:latin typeface="Calibri"/>
                <a:ea typeface="Calibri"/>
                <a:cs typeface="Calibri"/>
                <a:sym typeface="Calibri"/>
              </a:rPr>
              <a:t>Certaines séances de sensibilisation sont inefficaces, voire contre-productives.</a:t>
            </a:r>
            <a:endParaRPr/>
          </a:p>
          <a:p>
            <a:pPr indent="0" lvl="0" marL="0" rtl="0" algn="just">
              <a:lnSpc>
                <a:spcPct val="107000"/>
              </a:lnSpc>
              <a:spcBef>
                <a:spcPts val="0"/>
              </a:spcBef>
              <a:spcAft>
                <a:spcPts val="0"/>
              </a:spcAft>
              <a:buNone/>
            </a:pPr>
            <a:r>
              <a:rPr lang="fr-FR" sz="1300">
                <a:latin typeface="Calibri"/>
                <a:ea typeface="Calibri"/>
                <a:cs typeface="Calibri"/>
                <a:sym typeface="Calibri"/>
              </a:rPr>
              <a:t>Les élèves n’ont pas besoin qu’on leur dise que le harcèlement c’est mal. Ils le savent mieux que nous. Il ne faut pas faire de séances moralisatrices ou culpabilisatrices. </a:t>
            </a:r>
            <a:endParaRPr/>
          </a:p>
          <a:p>
            <a:pPr indent="0" lvl="0" marL="0" rtl="0" algn="just">
              <a:lnSpc>
                <a:spcPct val="107000"/>
              </a:lnSpc>
              <a:spcBef>
                <a:spcPts val="0"/>
              </a:spcBef>
              <a:spcAft>
                <a:spcPts val="0"/>
              </a:spcAft>
              <a:buNone/>
            </a:pPr>
            <a:r>
              <a:t/>
            </a:r>
            <a:endParaRPr sz="1300"/>
          </a:p>
          <a:p>
            <a:pPr indent="0" lvl="0" marL="0" rtl="0" algn="just">
              <a:lnSpc>
                <a:spcPct val="107000"/>
              </a:lnSpc>
              <a:spcBef>
                <a:spcPts val="0"/>
              </a:spcBef>
              <a:spcAft>
                <a:spcPts val="0"/>
              </a:spcAft>
              <a:buNone/>
            </a:pPr>
            <a:r>
              <a:rPr b="1" lang="fr-FR" sz="1300"/>
              <a:t>- </a:t>
            </a:r>
            <a:r>
              <a:rPr b="1" lang="fr-FR" sz="1300"/>
              <a:t>Ce que les élèves attendent</a:t>
            </a:r>
            <a:r>
              <a:rPr lang="fr-FR" sz="1300">
                <a:latin typeface="Calibri"/>
                <a:ea typeface="Calibri"/>
                <a:cs typeface="Calibri"/>
                <a:sym typeface="Calibri"/>
              </a:rPr>
              <a:t>, ce ne sont pas des leçons de morale mais des clés les aidant à sortir du piège de l’intimidation.</a:t>
            </a:r>
            <a:endParaRPr/>
          </a:p>
          <a:p>
            <a:pPr indent="0" lvl="0" marL="0" rtl="0" algn="just">
              <a:lnSpc>
                <a:spcPct val="107000"/>
              </a:lnSpc>
              <a:spcBef>
                <a:spcPts val="0"/>
              </a:spcBef>
              <a:spcAft>
                <a:spcPts val="0"/>
              </a:spcAft>
              <a:buNone/>
            </a:pPr>
            <a:r>
              <a:t/>
            </a:r>
            <a:endParaRPr sz="1300"/>
          </a:p>
          <a:p>
            <a:pPr indent="0" lvl="0" marL="0" rtl="0" algn="just">
              <a:lnSpc>
                <a:spcPct val="107000"/>
              </a:lnSpc>
              <a:spcBef>
                <a:spcPts val="0"/>
              </a:spcBef>
              <a:spcAft>
                <a:spcPts val="0"/>
              </a:spcAft>
              <a:buNone/>
            </a:pPr>
            <a:r>
              <a:rPr lang="fr-FR" sz="1300"/>
              <a:t>- </a:t>
            </a:r>
            <a:r>
              <a:rPr b="1" lang="fr-FR" sz="1300"/>
              <a:t>La prévention ne doit jamais être séparée du traitement.</a:t>
            </a:r>
            <a:r>
              <a:rPr lang="fr-FR" sz="1300">
                <a:latin typeface="Calibri"/>
                <a:ea typeface="Calibri"/>
                <a:cs typeface="Calibri"/>
                <a:sym typeface="Calibri"/>
              </a:rPr>
              <a:t> Toute séance de sensibilisation doit s‘accompagner d’indications sur le nom des adultes vers lesquels les victimes doivent être dirigées (on alerte = on traite).</a:t>
            </a:r>
            <a:endParaRPr/>
          </a:p>
          <a:p>
            <a:pPr indent="0" lvl="0" marL="0" rtl="0" algn="just">
              <a:lnSpc>
                <a:spcPct val="107000"/>
              </a:lnSpc>
              <a:spcBef>
                <a:spcPts val="0"/>
              </a:spcBef>
              <a:spcAft>
                <a:spcPts val="0"/>
              </a:spcAft>
              <a:buNone/>
            </a:pPr>
            <a:r>
              <a:rPr lang="fr-FR" sz="1300">
                <a:latin typeface="Calibri"/>
                <a:ea typeface="Calibri"/>
                <a:cs typeface="Calibri"/>
                <a:sym typeface="Calibri"/>
              </a:rPr>
              <a:t>Montrer que tout le monde peut tomber dans le piège de l’intimidation, comme victime ou comme auteur.</a:t>
            </a:r>
            <a:endParaRPr/>
          </a:p>
          <a:p>
            <a:pPr indent="0" lvl="0" marL="0" rtl="0" algn="just">
              <a:lnSpc>
                <a:spcPct val="107000"/>
              </a:lnSpc>
              <a:spcBef>
                <a:spcPts val="0"/>
              </a:spcBef>
              <a:spcAft>
                <a:spcPts val="0"/>
              </a:spcAft>
              <a:buNone/>
            </a:pPr>
            <a:r>
              <a:rPr lang="fr-FR" sz="1300">
                <a:latin typeface="Calibri"/>
                <a:ea typeface="Calibri"/>
                <a:cs typeface="Calibri"/>
                <a:sym typeface="Calibri"/>
              </a:rPr>
              <a:t>Montrer que l’on peut aider tout élève à sortir de piège à condition que les adultes interviennent (équipe ressource), que les élèves repèrent et signalent (ambassadeurs).</a:t>
            </a:r>
            <a:endParaRPr sz="1300">
              <a:latin typeface="Calibri"/>
              <a:ea typeface="Calibri"/>
              <a:cs typeface="Calibri"/>
              <a:sym typeface="Calibri"/>
            </a:endParaRPr>
          </a:p>
          <a:p>
            <a:pPr indent="0" lvl="0" marL="0" rtl="0" algn="just">
              <a:lnSpc>
                <a:spcPct val="107000"/>
              </a:lnSpc>
              <a:spcBef>
                <a:spcPts val="0"/>
              </a:spcBef>
              <a:spcAft>
                <a:spcPts val="0"/>
              </a:spcAft>
              <a:buNone/>
            </a:pPr>
            <a:r>
              <a:t/>
            </a:r>
            <a:endParaRPr sz="1300"/>
          </a:p>
          <a:p>
            <a:pPr indent="0" lvl="0" marL="0" rtl="0" algn="just">
              <a:lnSpc>
                <a:spcPct val="107000"/>
              </a:lnSpc>
              <a:spcBef>
                <a:spcPts val="0"/>
              </a:spcBef>
              <a:spcAft>
                <a:spcPts val="0"/>
              </a:spcAft>
              <a:buNone/>
            </a:pPr>
            <a:r>
              <a:rPr lang="fr-FR" sz="1300"/>
              <a:t>- Quel travail avec les élèves ? Affiches, rôle de délégués de classe, discussions en équipe, etc.</a:t>
            </a:r>
            <a:endParaRPr sz="1300"/>
          </a:p>
          <a:p>
            <a:pPr indent="0" lvl="0" marL="0" rtl="0" algn="l">
              <a:spcBef>
                <a:spcPts val="800"/>
              </a:spcBef>
              <a:spcAft>
                <a:spcPts val="0"/>
              </a:spcAft>
              <a:buNone/>
            </a:pPr>
            <a:r>
              <a:t/>
            </a:r>
            <a:endParaRPr sz="1300"/>
          </a:p>
        </p:txBody>
      </p:sp>
      <p:sp>
        <p:nvSpPr>
          <p:cNvPr id="192" name="Google Shape;1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7de48c93c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7de48c93c4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27de48c93c4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bg>
      <p:bgPr>
        <a:solidFill>
          <a:schemeClr val="accent1"/>
        </a:solid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6"/>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lt2"/>
              </a:buClr>
              <a:buSzPts val="2300"/>
              <a:buNone/>
              <a:defRPr sz="2300">
                <a:solidFill>
                  <a:schemeClr val="lt2"/>
                </a:solidFill>
              </a:defRPr>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9" name="Google Shape;19;p16"/>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fr-FR"/>
              <a:t>‹#›</a:t>
            </a:fld>
            <a:endParaRPr/>
          </a:p>
        </p:txBody>
      </p:sp>
      <p:grpSp>
        <p:nvGrpSpPr>
          <p:cNvPr id="22" name="Google Shape;22;p16"/>
          <p:cNvGrpSpPr/>
          <p:nvPr/>
        </p:nvGrpSpPr>
        <p:grpSpPr>
          <a:xfrm>
            <a:off x="752858" y="744469"/>
            <a:ext cx="10674117" cy="5349671"/>
            <a:chOff x="752858" y="744469"/>
            <a:chExt cx="10674117" cy="5349671"/>
          </a:xfrm>
        </p:grpSpPr>
        <p:sp>
          <p:nvSpPr>
            <p:cNvPr id="23" name="Google Shape;23;p16"/>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4" name="Google Shape;24;p16"/>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1" name="Shape 81"/>
        <p:cNvGrpSpPr/>
        <p:nvPr/>
      </p:nvGrpSpPr>
      <p:grpSpPr>
        <a:xfrm>
          <a:off x="0" y="0"/>
          <a:ext cx="0" cy="0"/>
          <a:chOff x="0" y="0"/>
          <a:chExt cx="0" cy="0"/>
        </a:xfrm>
      </p:grpSpPr>
      <p:sp>
        <p:nvSpPr>
          <p:cNvPr id="82" name="Google Shape;82;p28"/>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8"/>
          <p:cNvSpPr txBox="1"/>
          <p:nvPr>
            <p:ph idx="1" type="body"/>
          </p:nvPr>
        </p:nvSpPr>
        <p:spPr>
          <a:xfrm rot="5400000">
            <a:off x="4386263" y="-719137"/>
            <a:ext cx="3571875"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4" name="Google Shape;84;p28"/>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8"/>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7" name="Shape 87"/>
        <p:cNvGrpSpPr/>
        <p:nvPr/>
      </p:nvGrpSpPr>
      <p:grpSpPr>
        <a:xfrm>
          <a:off x="0" y="0"/>
          <a:ext cx="0" cy="0"/>
          <a:chOff x="0" y="0"/>
          <a:chExt cx="0" cy="0"/>
        </a:xfrm>
      </p:grpSpPr>
      <p:sp>
        <p:nvSpPr>
          <p:cNvPr id="88" name="Google Shape;88;p29"/>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9"/>
          <p:cNvSpPr txBox="1"/>
          <p:nvPr>
            <p:ph idx="1" type="body"/>
          </p:nvPr>
        </p:nvSpPr>
        <p:spPr>
          <a:xfrm rot="5400000">
            <a:off x="2839799" y="-844042"/>
            <a:ext cx="5243244" cy="8179641"/>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90" name="Google Shape;90;p29"/>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9"/>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00" name="Shape 100"/>
        <p:cNvGrpSpPr/>
        <p:nvPr/>
      </p:nvGrpSpPr>
      <p:grpSpPr>
        <a:xfrm>
          <a:off x="0" y="0"/>
          <a:ext cx="0" cy="0"/>
          <a:chOff x="0" y="0"/>
          <a:chExt cx="0" cy="0"/>
        </a:xfrm>
      </p:grpSpPr>
      <p:sp>
        <p:nvSpPr>
          <p:cNvPr id="101" name="Google Shape;101;p19"/>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9"/>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lt2"/>
              </a:buClr>
              <a:buSzPts val="1800"/>
              <a:buChar char="■"/>
              <a:defRPr/>
            </a:lvl1pPr>
            <a:lvl2pPr indent="-342900" lvl="1" marL="914400" algn="l">
              <a:lnSpc>
                <a:spcPct val="94000"/>
              </a:lnSpc>
              <a:spcBef>
                <a:spcPts val="500"/>
              </a:spcBef>
              <a:spcAft>
                <a:spcPts val="0"/>
              </a:spcAft>
              <a:buClr>
                <a:schemeClr val="lt2"/>
              </a:buClr>
              <a:buSzPts val="1800"/>
              <a:buChar char="–"/>
              <a:defRPr/>
            </a:lvl2pPr>
            <a:lvl3pPr indent="-342900" lvl="2" marL="1371600" algn="l">
              <a:lnSpc>
                <a:spcPct val="94000"/>
              </a:lnSpc>
              <a:spcBef>
                <a:spcPts val="500"/>
              </a:spcBef>
              <a:spcAft>
                <a:spcPts val="0"/>
              </a:spcAft>
              <a:buClr>
                <a:schemeClr val="lt2"/>
              </a:buClr>
              <a:buSzPts val="1800"/>
              <a:buChar char="■"/>
              <a:defRPr/>
            </a:lvl3pPr>
            <a:lvl4pPr indent="-342900" lvl="3" marL="1828800" algn="l">
              <a:lnSpc>
                <a:spcPct val="94000"/>
              </a:lnSpc>
              <a:spcBef>
                <a:spcPts val="500"/>
              </a:spcBef>
              <a:spcAft>
                <a:spcPts val="0"/>
              </a:spcAft>
              <a:buClr>
                <a:schemeClr val="lt2"/>
              </a:buClr>
              <a:buSzPts val="1800"/>
              <a:buChar char="–"/>
              <a:defRPr/>
            </a:lvl4pPr>
            <a:lvl5pPr indent="-342900" lvl="4" marL="2286000" algn="l">
              <a:lnSpc>
                <a:spcPct val="94000"/>
              </a:lnSpc>
              <a:spcBef>
                <a:spcPts val="500"/>
              </a:spcBef>
              <a:spcAft>
                <a:spcPts val="0"/>
              </a:spcAft>
              <a:buClr>
                <a:schemeClr val="lt2"/>
              </a:buClr>
              <a:buSzPts val="1800"/>
              <a:buChar char="■"/>
              <a:defRPr/>
            </a:lvl5pPr>
            <a:lvl6pPr indent="-342900" lvl="5" marL="2743200" algn="l">
              <a:lnSpc>
                <a:spcPct val="94000"/>
              </a:lnSpc>
              <a:spcBef>
                <a:spcPts val="500"/>
              </a:spcBef>
              <a:spcAft>
                <a:spcPts val="0"/>
              </a:spcAft>
              <a:buClr>
                <a:schemeClr val="lt2"/>
              </a:buClr>
              <a:buSzPts val="1800"/>
              <a:buChar char="–"/>
              <a:defRPr/>
            </a:lvl6pPr>
            <a:lvl7pPr indent="-342900" lvl="6" marL="3200400" algn="l">
              <a:lnSpc>
                <a:spcPct val="94000"/>
              </a:lnSpc>
              <a:spcBef>
                <a:spcPts val="500"/>
              </a:spcBef>
              <a:spcAft>
                <a:spcPts val="0"/>
              </a:spcAft>
              <a:buClr>
                <a:schemeClr val="lt2"/>
              </a:buClr>
              <a:buSzPts val="1800"/>
              <a:buChar char="■"/>
              <a:defRPr/>
            </a:lvl7pPr>
            <a:lvl8pPr indent="-342900" lvl="7" marL="3657600" algn="l">
              <a:lnSpc>
                <a:spcPct val="94000"/>
              </a:lnSpc>
              <a:spcBef>
                <a:spcPts val="500"/>
              </a:spcBef>
              <a:spcAft>
                <a:spcPts val="0"/>
              </a:spcAft>
              <a:buClr>
                <a:schemeClr val="lt2"/>
              </a:buClr>
              <a:buSzPts val="1800"/>
              <a:buChar char="–"/>
              <a:defRPr/>
            </a:lvl8pPr>
            <a:lvl9pPr indent="-342900" lvl="8" marL="4114800" algn="l">
              <a:lnSpc>
                <a:spcPct val="94000"/>
              </a:lnSpc>
              <a:spcBef>
                <a:spcPts val="500"/>
              </a:spcBef>
              <a:spcAft>
                <a:spcPts val="200"/>
              </a:spcAft>
              <a:buClr>
                <a:schemeClr val="lt2"/>
              </a:buClr>
              <a:buSzPts val="1800"/>
              <a:buChar char="■"/>
              <a:defRPr/>
            </a:lvl9pPr>
          </a:lstStyle>
          <a:p/>
        </p:txBody>
      </p:sp>
      <p:sp>
        <p:nvSpPr>
          <p:cNvPr id="103" name="Google Shape;103;p19"/>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9"/>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bg>
      <p:bgPr>
        <a:solidFill>
          <a:schemeClr val="dk2"/>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accent1"/>
              </a:buClr>
              <a:buSzPts val="7200"/>
              <a:buFont typeface="Libre Franklin"/>
              <a:buNone/>
              <a:defRPr sz="7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1"/>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109" name="Google Shape;109;p21"/>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1"/>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1"/>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Libre Franklin"/>
                <a:ea typeface="Libre Franklin"/>
                <a:cs typeface="Libre Franklin"/>
                <a:sym typeface="Libre Franklin"/>
              </a:defRPr>
            </a:lvl1pPr>
            <a:lvl2pPr indent="0" lvl="1" marL="0" algn="r">
              <a:spcBef>
                <a:spcPts val="0"/>
              </a:spcBef>
              <a:buNone/>
              <a:defRPr sz="1200">
                <a:solidFill>
                  <a:schemeClr val="lt2"/>
                </a:solidFill>
                <a:latin typeface="Libre Franklin"/>
                <a:ea typeface="Libre Franklin"/>
                <a:cs typeface="Libre Franklin"/>
                <a:sym typeface="Libre Franklin"/>
              </a:defRPr>
            </a:lvl2pPr>
            <a:lvl3pPr indent="0" lvl="2" marL="0" algn="r">
              <a:spcBef>
                <a:spcPts val="0"/>
              </a:spcBef>
              <a:buNone/>
              <a:defRPr sz="1200">
                <a:solidFill>
                  <a:schemeClr val="lt2"/>
                </a:solidFill>
                <a:latin typeface="Libre Franklin"/>
                <a:ea typeface="Libre Franklin"/>
                <a:cs typeface="Libre Franklin"/>
                <a:sym typeface="Libre Franklin"/>
              </a:defRPr>
            </a:lvl3pPr>
            <a:lvl4pPr indent="0" lvl="3" marL="0" algn="r">
              <a:spcBef>
                <a:spcPts val="0"/>
              </a:spcBef>
              <a:buNone/>
              <a:defRPr sz="1200">
                <a:solidFill>
                  <a:schemeClr val="lt2"/>
                </a:solidFill>
                <a:latin typeface="Libre Franklin"/>
                <a:ea typeface="Libre Franklin"/>
                <a:cs typeface="Libre Franklin"/>
                <a:sym typeface="Libre Franklin"/>
              </a:defRPr>
            </a:lvl4pPr>
            <a:lvl5pPr indent="0" lvl="4" marL="0" algn="r">
              <a:spcBef>
                <a:spcPts val="0"/>
              </a:spcBef>
              <a:buNone/>
              <a:defRPr sz="1200">
                <a:solidFill>
                  <a:schemeClr val="lt2"/>
                </a:solidFill>
                <a:latin typeface="Libre Franklin"/>
                <a:ea typeface="Libre Franklin"/>
                <a:cs typeface="Libre Franklin"/>
                <a:sym typeface="Libre Franklin"/>
              </a:defRPr>
            </a:lvl5pPr>
            <a:lvl6pPr indent="0" lvl="5" marL="0" algn="r">
              <a:spcBef>
                <a:spcPts val="0"/>
              </a:spcBef>
              <a:buNone/>
              <a:defRPr sz="1200">
                <a:solidFill>
                  <a:schemeClr val="lt2"/>
                </a:solidFill>
                <a:latin typeface="Libre Franklin"/>
                <a:ea typeface="Libre Franklin"/>
                <a:cs typeface="Libre Franklin"/>
                <a:sym typeface="Libre Franklin"/>
              </a:defRPr>
            </a:lvl6pPr>
            <a:lvl7pPr indent="0" lvl="6" marL="0" algn="r">
              <a:spcBef>
                <a:spcPts val="0"/>
              </a:spcBef>
              <a:buNone/>
              <a:defRPr sz="1200">
                <a:solidFill>
                  <a:schemeClr val="lt2"/>
                </a:solidFill>
                <a:latin typeface="Libre Franklin"/>
                <a:ea typeface="Libre Franklin"/>
                <a:cs typeface="Libre Franklin"/>
                <a:sym typeface="Libre Franklin"/>
              </a:defRPr>
            </a:lvl7pPr>
            <a:lvl8pPr indent="0" lvl="7" marL="0" algn="r">
              <a:spcBef>
                <a:spcPts val="0"/>
              </a:spcBef>
              <a:buNone/>
              <a:defRPr sz="1200">
                <a:solidFill>
                  <a:schemeClr val="lt2"/>
                </a:solidFill>
                <a:latin typeface="Libre Franklin"/>
                <a:ea typeface="Libre Franklin"/>
                <a:cs typeface="Libre Franklin"/>
                <a:sym typeface="Libre Franklin"/>
              </a:defRPr>
            </a:lvl8pPr>
            <a:lvl9pPr indent="0" lvl="8" marL="0" algn="r">
              <a:spcBef>
                <a:spcPts val="0"/>
              </a:spcBef>
              <a:buNone/>
              <a:defRPr sz="1200">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fr-FR"/>
              <a:t>‹#›</a:t>
            </a:fld>
            <a:endParaRPr/>
          </a:p>
        </p:txBody>
      </p:sp>
      <p:sp>
        <p:nvSpPr>
          <p:cNvPr id="112" name="Google Shape;112;p21"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accen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8" name="Google Shape;28;p17"/>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bg>
      <p:bgPr>
        <a:solidFill>
          <a:schemeClr val="dk2"/>
        </a:solidFill>
      </p:bgPr>
    </p:bg>
    <p:spTree>
      <p:nvGrpSpPr>
        <p:cNvPr id="31" name="Shape 31"/>
        <p:cNvGrpSpPr/>
        <p:nvPr/>
      </p:nvGrpSpPr>
      <p:grpSpPr>
        <a:xfrm>
          <a:off x="0" y="0"/>
          <a:ext cx="0" cy="0"/>
          <a:chOff x="0" y="0"/>
          <a:chExt cx="0" cy="0"/>
        </a:xfrm>
      </p:grpSpPr>
      <p:sp>
        <p:nvSpPr>
          <p:cNvPr id="32" name="Google Shape;32;p20"/>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accent1"/>
              </a:buClr>
              <a:buSzPts val="7200"/>
              <a:buFont typeface="Libre Franklin"/>
              <a:buNone/>
              <a:defRPr sz="7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0"/>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34" name="Google Shape;34;p20"/>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Libre Franklin"/>
                <a:ea typeface="Libre Franklin"/>
                <a:cs typeface="Libre Franklin"/>
                <a:sym typeface="Libre Franklin"/>
              </a:defRPr>
            </a:lvl1pPr>
            <a:lvl2pPr indent="0" lvl="1" marL="0" algn="r">
              <a:spcBef>
                <a:spcPts val="0"/>
              </a:spcBef>
              <a:buNone/>
              <a:defRPr sz="1200">
                <a:solidFill>
                  <a:schemeClr val="lt2"/>
                </a:solidFill>
                <a:latin typeface="Libre Franklin"/>
                <a:ea typeface="Libre Franklin"/>
                <a:cs typeface="Libre Franklin"/>
                <a:sym typeface="Libre Franklin"/>
              </a:defRPr>
            </a:lvl2pPr>
            <a:lvl3pPr indent="0" lvl="2" marL="0" algn="r">
              <a:spcBef>
                <a:spcPts val="0"/>
              </a:spcBef>
              <a:buNone/>
              <a:defRPr sz="1200">
                <a:solidFill>
                  <a:schemeClr val="lt2"/>
                </a:solidFill>
                <a:latin typeface="Libre Franklin"/>
                <a:ea typeface="Libre Franklin"/>
                <a:cs typeface="Libre Franklin"/>
                <a:sym typeface="Libre Franklin"/>
              </a:defRPr>
            </a:lvl3pPr>
            <a:lvl4pPr indent="0" lvl="3" marL="0" algn="r">
              <a:spcBef>
                <a:spcPts val="0"/>
              </a:spcBef>
              <a:buNone/>
              <a:defRPr sz="1200">
                <a:solidFill>
                  <a:schemeClr val="lt2"/>
                </a:solidFill>
                <a:latin typeface="Libre Franklin"/>
                <a:ea typeface="Libre Franklin"/>
                <a:cs typeface="Libre Franklin"/>
                <a:sym typeface="Libre Franklin"/>
              </a:defRPr>
            </a:lvl4pPr>
            <a:lvl5pPr indent="0" lvl="4" marL="0" algn="r">
              <a:spcBef>
                <a:spcPts val="0"/>
              </a:spcBef>
              <a:buNone/>
              <a:defRPr sz="1200">
                <a:solidFill>
                  <a:schemeClr val="lt2"/>
                </a:solidFill>
                <a:latin typeface="Libre Franklin"/>
                <a:ea typeface="Libre Franklin"/>
                <a:cs typeface="Libre Franklin"/>
                <a:sym typeface="Libre Franklin"/>
              </a:defRPr>
            </a:lvl5pPr>
            <a:lvl6pPr indent="0" lvl="5" marL="0" algn="r">
              <a:spcBef>
                <a:spcPts val="0"/>
              </a:spcBef>
              <a:buNone/>
              <a:defRPr sz="1200">
                <a:solidFill>
                  <a:schemeClr val="lt2"/>
                </a:solidFill>
                <a:latin typeface="Libre Franklin"/>
                <a:ea typeface="Libre Franklin"/>
                <a:cs typeface="Libre Franklin"/>
                <a:sym typeface="Libre Franklin"/>
              </a:defRPr>
            </a:lvl6pPr>
            <a:lvl7pPr indent="0" lvl="6" marL="0" algn="r">
              <a:spcBef>
                <a:spcPts val="0"/>
              </a:spcBef>
              <a:buNone/>
              <a:defRPr sz="1200">
                <a:solidFill>
                  <a:schemeClr val="lt2"/>
                </a:solidFill>
                <a:latin typeface="Libre Franklin"/>
                <a:ea typeface="Libre Franklin"/>
                <a:cs typeface="Libre Franklin"/>
                <a:sym typeface="Libre Franklin"/>
              </a:defRPr>
            </a:lvl7pPr>
            <a:lvl8pPr indent="0" lvl="7" marL="0" algn="r">
              <a:spcBef>
                <a:spcPts val="0"/>
              </a:spcBef>
              <a:buNone/>
              <a:defRPr sz="1200">
                <a:solidFill>
                  <a:schemeClr val="lt2"/>
                </a:solidFill>
                <a:latin typeface="Libre Franklin"/>
                <a:ea typeface="Libre Franklin"/>
                <a:cs typeface="Libre Franklin"/>
                <a:sym typeface="Libre Franklin"/>
              </a:defRPr>
            </a:lvl8pPr>
            <a:lvl9pPr indent="0" lvl="8" marL="0" algn="r">
              <a:spcBef>
                <a:spcPts val="0"/>
              </a:spcBef>
              <a:buNone/>
              <a:defRPr sz="1200">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fr-FR"/>
              <a:t>‹#›</a:t>
            </a:fld>
            <a:endParaRPr/>
          </a:p>
        </p:txBody>
      </p:sp>
      <p:sp>
        <p:nvSpPr>
          <p:cNvPr id="37" name="Google Shape;37;p20"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accen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8" name="Shape 38"/>
        <p:cNvGrpSpPr/>
        <p:nvPr/>
      </p:nvGrpSpPr>
      <p:grpSpPr>
        <a:xfrm>
          <a:off x="0" y="0"/>
          <a:ext cx="0" cy="0"/>
          <a:chOff x="0" y="0"/>
          <a:chExt cx="0" cy="0"/>
        </a:xfrm>
      </p:grpSpPr>
      <p:sp>
        <p:nvSpPr>
          <p:cNvPr id="39" name="Google Shape;39;p22"/>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2"/>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1" name="Google Shape;41;p22"/>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2" name="Google Shape;42;p22"/>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5" name="Shape 45"/>
        <p:cNvGrpSpPr/>
        <p:nvPr/>
      </p:nvGrpSpPr>
      <p:grpSpPr>
        <a:xfrm>
          <a:off x="0" y="0"/>
          <a:ext cx="0" cy="0"/>
          <a:chOff x="0" y="0"/>
          <a:chExt cx="0" cy="0"/>
        </a:xfrm>
      </p:grpSpPr>
      <p:sp>
        <p:nvSpPr>
          <p:cNvPr id="46" name="Google Shape;46;p2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3"/>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48" name="Google Shape;48;p23"/>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9" name="Google Shape;49;p23"/>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50" name="Google Shape;50;p23"/>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51" name="Google Shape;51;p23"/>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4" name="Shape 54"/>
        <p:cNvGrpSpPr/>
        <p:nvPr/>
      </p:nvGrpSpPr>
      <p:grpSpPr>
        <a:xfrm>
          <a:off x="0" y="0"/>
          <a:ext cx="0" cy="0"/>
          <a:chOff x="0" y="0"/>
          <a:chExt cx="0" cy="0"/>
        </a:xfrm>
      </p:grpSpPr>
      <p:sp>
        <p:nvSpPr>
          <p:cNvPr id="55" name="Google Shape;55;p24"/>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9" name="Shape 59"/>
        <p:cNvGrpSpPr/>
        <p:nvPr/>
      </p:nvGrpSpPr>
      <p:grpSpPr>
        <a:xfrm>
          <a:off x="0" y="0"/>
          <a:ext cx="0" cy="0"/>
          <a:chOff x="0" y="0"/>
          <a:chExt cx="0" cy="0"/>
        </a:xfrm>
      </p:grpSpPr>
      <p:sp>
        <p:nvSpPr>
          <p:cNvPr id="60" name="Google Shape;60;p2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63" name="Shape 63"/>
        <p:cNvGrpSpPr/>
        <p:nvPr/>
      </p:nvGrpSpPr>
      <p:grpSpPr>
        <a:xfrm>
          <a:off x="0" y="0"/>
          <a:ext cx="0" cy="0"/>
          <a:chOff x="0" y="0"/>
          <a:chExt cx="0" cy="0"/>
        </a:xfrm>
      </p:grpSpPr>
      <p:sp>
        <p:nvSpPr>
          <p:cNvPr id="64" name="Google Shape;64;p26"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6"/>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6"/>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67" name="Google Shape;67;p26"/>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68" name="Google Shape;68;p26"/>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fr-FR"/>
              <a:t>‹#›</a:t>
            </a:fld>
            <a:endParaRPr/>
          </a:p>
        </p:txBody>
      </p:sp>
      <p:sp>
        <p:nvSpPr>
          <p:cNvPr id="71" name="Google Shape;71;p26"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72" name="Shape 72"/>
        <p:cNvGrpSpPr/>
        <p:nvPr/>
      </p:nvGrpSpPr>
      <p:grpSpPr>
        <a:xfrm>
          <a:off x="0" y="0"/>
          <a:ext cx="0" cy="0"/>
          <a:chOff x="0" y="0"/>
          <a:chExt cx="0" cy="0"/>
        </a:xfrm>
      </p:grpSpPr>
      <p:sp>
        <p:nvSpPr>
          <p:cNvPr id="73" name="Google Shape;73;p27"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7"/>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7"/>
          <p:cNvSpPr/>
          <p:nvPr>
            <p:ph idx="2" type="pic"/>
          </p:nvPr>
        </p:nvSpPr>
        <p:spPr>
          <a:xfrm>
            <a:off x="5532120" y="0"/>
            <a:ext cx="6659880" cy="6857999"/>
          </a:xfrm>
          <a:prstGeom prst="rect">
            <a:avLst/>
          </a:prstGeom>
          <a:noFill/>
          <a:ln>
            <a:noFill/>
          </a:ln>
        </p:spPr>
      </p:sp>
      <p:sp>
        <p:nvSpPr>
          <p:cNvPr id="76" name="Google Shape;76;p27"/>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77" name="Google Shape;77;p27"/>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fr-FR"/>
              <a:t>‹#›</a:t>
            </a:fld>
            <a:endParaRPr/>
          </a:p>
        </p:txBody>
      </p:sp>
      <p:sp>
        <p:nvSpPr>
          <p:cNvPr id="80" name="Google Shape;80;p27"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1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fr-FR"/>
              <a:t>‹#›</a:t>
            </a:fld>
            <a:endParaRPr/>
          </a:p>
        </p:txBody>
      </p:sp>
      <p:sp>
        <p:nvSpPr>
          <p:cNvPr id="15" name="Google Shape;15;p15"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lt2"/>
              </a:buClr>
              <a:buSzPts val="4400"/>
              <a:buFont typeface="Libre Franklin"/>
              <a:buNone/>
              <a:defRPr b="0" i="0" sz="4400" u="none" cap="none" strike="noStrike">
                <a:solidFill>
                  <a:schemeClr val="lt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8"/>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lt2"/>
              </a:buClr>
              <a:buSzPts val="2000"/>
              <a:buFont typeface="Libre Franklin"/>
              <a:buChar char="■"/>
              <a:defRPr b="0" i="0" sz="2000" u="none" cap="none" strike="noStrike">
                <a:solidFill>
                  <a:schemeClr val="lt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lt2"/>
              </a:buClr>
              <a:buSzPts val="2000"/>
              <a:buFont typeface="Libre Franklin"/>
              <a:buChar char="–"/>
              <a:defRPr b="0" i="1" sz="2000" u="none" cap="none" strike="noStrike">
                <a:solidFill>
                  <a:schemeClr val="lt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lt2"/>
              </a:buClr>
              <a:buSzPts val="1800"/>
              <a:buFont typeface="Libre Franklin"/>
              <a:buChar char="■"/>
              <a:defRPr b="0" i="0" sz="1800" u="none" cap="none" strike="noStrike">
                <a:solidFill>
                  <a:schemeClr val="lt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lt2"/>
              </a:buClr>
              <a:buSzPts val="1800"/>
              <a:buFont typeface="Libre Franklin"/>
              <a:buChar char="–"/>
              <a:defRPr b="0" i="1" sz="1800" u="none" cap="none" strike="noStrike">
                <a:solidFill>
                  <a:schemeClr val="lt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lt2"/>
              </a:buClr>
              <a:buSzPts val="1600"/>
              <a:buFont typeface="Libre Franklin"/>
              <a:buChar char="■"/>
              <a:defRPr b="0" i="0" sz="1600" u="none" cap="none" strike="noStrike">
                <a:solidFill>
                  <a:schemeClr val="lt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lt2"/>
              </a:buClr>
              <a:buSzPts val="1600"/>
              <a:buFont typeface="Libre Franklin"/>
              <a:buChar char="–"/>
              <a:defRPr b="0" i="1" sz="1600" u="none" cap="none" strike="noStrike">
                <a:solidFill>
                  <a:schemeClr val="lt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lt2"/>
              </a:buClr>
              <a:buSzPts val="1400"/>
              <a:buFont typeface="Libre Franklin"/>
              <a:buChar char="■"/>
              <a:defRPr b="0" i="0" sz="1400" u="none" cap="none" strike="noStrike">
                <a:solidFill>
                  <a:schemeClr val="lt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lt2"/>
              </a:buClr>
              <a:buSzPts val="1400"/>
              <a:buFont typeface="Libre Franklin"/>
              <a:buChar char="–"/>
              <a:defRPr b="0" i="1" sz="1400" u="none" cap="none" strike="noStrike">
                <a:solidFill>
                  <a:schemeClr val="lt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lt2"/>
              </a:buClr>
              <a:buSzPts val="1400"/>
              <a:buFont typeface="Libre Franklin"/>
              <a:buChar char="■"/>
              <a:defRPr b="0" i="0" sz="1400" u="none" cap="none" strike="noStrike">
                <a:solidFill>
                  <a:schemeClr val="lt2"/>
                </a:solidFill>
                <a:latin typeface="Libre Franklin"/>
                <a:ea typeface="Libre Franklin"/>
                <a:cs typeface="Libre Franklin"/>
                <a:sym typeface="Libre Franklin"/>
              </a:defRPr>
            </a:lvl9pPr>
          </a:lstStyle>
          <a:p/>
        </p:txBody>
      </p:sp>
      <p:sp>
        <p:nvSpPr>
          <p:cNvPr id="96" name="Google Shape;96;p18"/>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97" name="Google Shape;97;p18"/>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98" name="Google Shape;98;p18"/>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2"/>
                </a:solidFill>
                <a:latin typeface="Libre Franklin"/>
                <a:ea typeface="Libre Franklin"/>
                <a:cs typeface="Libre Franklin"/>
                <a:sym typeface="Libre Franklin"/>
              </a:defRPr>
            </a:lvl1pPr>
            <a:lvl2pPr indent="0" lvl="1" marL="0" marR="0" rtl="0" algn="r">
              <a:spcBef>
                <a:spcPts val="0"/>
              </a:spcBef>
              <a:buNone/>
              <a:defRPr b="0" sz="1200" u="none">
                <a:solidFill>
                  <a:schemeClr val="lt2"/>
                </a:solidFill>
                <a:latin typeface="Libre Franklin"/>
                <a:ea typeface="Libre Franklin"/>
                <a:cs typeface="Libre Franklin"/>
                <a:sym typeface="Libre Franklin"/>
              </a:defRPr>
            </a:lvl2pPr>
            <a:lvl3pPr indent="0" lvl="2" marL="0" marR="0" rtl="0" algn="r">
              <a:spcBef>
                <a:spcPts val="0"/>
              </a:spcBef>
              <a:buNone/>
              <a:defRPr b="0" sz="1200" u="none">
                <a:solidFill>
                  <a:schemeClr val="lt2"/>
                </a:solidFill>
                <a:latin typeface="Libre Franklin"/>
                <a:ea typeface="Libre Franklin"/>
                <a:cs typeface="Libre Franklin"/>
                <a:sym typeface="Libre Franklin"/>
              </a:defRPr>
            </a:lvl3pPr>
            <a:lvl4pPr indent="0" lvl="3" marL="0" marR="0" rtl="0" algn="r">
              <a:spcBef>
                <a:spcPts val="0"/>
              </a:spcBef>
              <a:buNone/>
              <a:defRPr b="0" sz="1200" u="none">
                <a:solidFill>
                  <a:schemeClr val="lt2"/>
                </a:solidFill>
                <a:latin typeface="Libre Franklin"/>
                <a:ea typeface="Libre Franklin"/>
                <a:cs typeface="Libre Franklin"/>
                <a:sym typeface="Libre Franklin"/>
              </a:defRPr>
            </a:lvl4pPr>
            <a:lvl5pPr indent="0" lvl="4" marL="0" marR="0" rtl="0" algn="r">
              <a:spcBef>
                <a:spcPts val="0"/>
              </a:spcBef>
              <a:buNone/>
              <a:defRPr b="0" sz="1200" u="none">
                <a:solidFill>
                  <a:schemeClr val="lt2"/>
                </a:solidFill>
                <a:latin typeface="Libre Franklin"/>
                <a:ea typeface="Libre Franklin"/>
                <a:cs typeface="Libre Franklin"/>
                <a:sym typeface="Libre Franklin"/>
              </a:defRPr>
            </a:lvl5pPr>
            <a:lvl6pPr indent="0" lvl="5" marL="0" marR="0" rtl="0" algn="r">
              <a:spcBef>
                <a:spcPts val="0"/>
              </a:spcBef>
              <a:buNone/>
              <a:defRPr b="0" sz="1200" u="none">
                <a:solidFill>
                  <a:schemeClr val="lt2"/>
                </a:solidFill>
                <a:latin typeface="Libre Franklin"/>
                <a:ea typeface="Libre Franklin"/>
                <a:cs typeface="Libre Franklin"/>
                <a:sym typeface="Libre Franklin"/>
              </a:defRPr>
            </a:lvl6pPr>
            <a:lvl7pPr indent="0" lvl="6" marL="0" marR="0" rtl="0" algn="r">
              <a:spcBef>
                <a:spcPts val="0"/>
              </a:spcBef>
              <a:buNone/>
              <a:defRPr b="0" sz="1200" u="none">
                <a:solidFill>
                  <a:schemeClr val="lt2"/>
                </a:solidFill>
                <a:latin typeface="Libre Franklin"/>
                <a:ea typeface="Libre Franklin"/>
                <a:cs typeface="Libre Franklin"/>
                <a:sym typeface="Libre Franklin"/>
              </a:defRPr>
            </a:lvl7pPr>
            <a:lvl8pPr indent="0" lvl="7" marL="0" marR="0" rtl="0" algn="r">
              <a:spcBef>
                <a:spcPts val="0"/>
              </a:spcBef>
              <a:buNone/>
              <a:defRPr b="0" sz="1200" u="none">
                <a:solidFill>
                  <a:schemeClr val="lt2"/>
                </a:solidFill>
                <a:latin typeface="Libre Franklin"/>
                <a:ea typeface="Libre Franklin"/>
                <a:cs typeface="Libre Franklin"/>
                <a:sym typeface="Libre Franklin"/>
              </a:defRPr>
            </a:lvl8pPr>
            <a:lvl9pPr indent="0" lvl="8" marL="0" marR="0" rtl="0" algn="r">
              <a:spcBef>
                <a:spcPts val="0"/>
              </a:spcBef>
              <a:buNone/>
              <a:defRPr b="0" sz="1200" u="non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fr-FR"/>
              <a:t>‹#›</a:t>
            </a:fld>
            <a:endParaRPr/>
          </a:p>
        </p:txBody>
      </p:sp>
      <p:sp>
        <p:nvSpPr>
          <p:cNvPr id="99" name="Google Shape;99;p18" title="Side bar"/>
          <p:cNvSpPr/>
          <p:nvPr/>
        </p:nvSpPr>
        <p:spPr>
          <a:xfrm>
            <a:off x="478095" y="376"/>
            <a:ext cx="2286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tube-action-educative.apps.education.fr/w/wEP2Avtz1rCQNzFgerrdnK" TargetMode="External"/><Relationship Id="rId4" Type="http://schemas.openxmlformats.org/officeDocument/2006/relationships/hyperlink" Target="https://tube-action-educative.apps.education.fr/w/wEP2Avtz1rCQNzFgerrdnK" TargetMode="External"/><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hyperlink" Target="https://eduscol.education.fr/document/42439/download" TargetMode="External"/><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7" name="Shape 117"/>
        <p:cNvGrpSpPr/>
        <p:nvPr/>
      </p:nvGrpSpPr>
      <p:grpSpPr>
        <a:xfrm>
          <a:off x="0" y="0"/>
          <a:ext cx="0" cy="0"/>
          <a:chOff x="0" y="0"/>
          <a:chExt cx="0" cy="0"/>
        </a:xfrm>
      </p:grpSpPr>
      <p:sp>
        <p:nvSpPr>
          <p:cNvPr id="118" name="Google Shape;118;p1"/>
          <p:cNvSpPr txBox="1"/>
          <p:nvPr/>
        </p:nvSpPr>
        <p:spPr>
          <a:xfrm>
            <a:off x="1371594" y="1337966"/>
            <a:ext cx="2611200" cy="33033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spcBef>
                <a:spcPts val="0"/>
              </a:spcBef>
              <a:spcAft>
                <a:spcPts val="0"/>
              </a:spcAft>
              <a:buNone/>
            </a:pPr>
            <a:r>
              <a:rPr b="1" i="0" lang="fr-FR" sz="3000" u="none" cap="none" strike="noStrike">
                <a:solidFill>
                  <a:schemeClr val="lt1"/>
                </a:solidFill>
                <a:latin typeface="Libre Franklin"/>
                <a:ea typeface="Libre Franklin"/>
                <a:cs typeface="Libre Franklin"/>
                <a:sym typeface="Libre Franklin"/>
              </a:rPr>
              <a:t>FORMATION DES DIRECTEURS ET DIRECTRICES</a:t>
            </a:r>
            <a:endParaRPr b="1">
              <a:solidFill>
                <a:schemeClr val="lt1"/>
              </a:solidFill>
            </a:endParaRPr>
          </a:p>
          <a:p>
            <a:pPr indent="0" lvl="0" marL="0" marR="0" rtl="0" algn="l">
              <a:lnSpc>
                <a:spcPct val="89000"/>
              </a:lnSpc>
              <a:spcBef>
                <a:spcPts val="600"/>
              </a:spcBef>
              <a:spcAft>
                <a:spcPts val="0"/>
              </a:spcAft>
              <a:buNone/>
            </a:pPr>
            <a:r>
              <a:t/>
            </a:r>
            <a:endParaRPr b="1" i="0" sz="2200" u="none" cap="none" strike="noStrike">
              <a:solidFill>
                <a:schemeClr val="lt1"/>
              </a:solidFill>
              <a:latin typeface="Libre Franklin"/>
              <a:ea typeface="Libre Franklin"/>
              <a:cs typeface="Libre Franklin"/>
              <a:sym typeface="Libre Franklin"/>
            </a:endParaRPr>
          </a:p>
          <a:p>
            <a:pPr indent="0" lvl="0" marL="0" marR="0" rtl="0" algn="l">
              <a:lnSpc>
                <a:spcPct val="89000"/>
              </a:lnSpc>
              <a:spcBef>
                <a:spcPts val="600"/>
              </a:spcBef>
              <a:spcAft>
                <a:spcPts val="0"/>
              </a:spcAft>
              <a:buNone/>
            </a:pPr>
            <a:r>
              <a:t/>
            </a:r>
            <a:endParaRPr b="1" i="0" sz="2200" u="none" cap="none" strike="noStrike">
              <a:solidFill>
                <a:schemeClr val="lt1"/>
              </a:solidFill>
              <a:latin typeface="Libre Franklin"/>
              <a:ea typeface="Libre Franklin"/>
              <a:cs typeface="Libre Franklin"/>
              <a:sym typeface="Libre Franklin"/>
            </a:endParaRPr>
          </a:p>
          <a:p>
            <a:pPr indent="0" lvl="0" marL="0" marR="0" rtl="0" algn="l">
              <a:lnSpc>
                <a:spcPct val="89000"/>
              </a:lnSpc>
              <a:spcBef>
                <a:spcPts val="600"/>
              </a:spcBef>
              <a:spcAft>
                <a:spcPts val="0"/>
              </a:spcAft>
              <a:buNone/>
            </a:pPr>
            <a:r>
              <a:t/>
            </a:r>
            <a:endParaRPr b="1" i="0" sz="2200" u="none" cap="none" strike="noStrike">
              <a:solidFill>
                <a:schemeClr val="lt1"/>
              </a:solidFill>
              <a:latin typeface="Libre Franklin"/>
              <a:ea typeface="Libre Franklin"/>
              <a:cs typeface="Libre Franklin"/>
              <a:sym typeface="Libre Franklin"/>
            </a:endParaRPr>
          </a:p>
          <a:p>
            <a:pPr indent="0" lvl="0" marL="0" marR="0" rtl="0" algn="l">
              <a:lnSpc>
                <a:spcPct val="89000"/>
              </a:lnSpc>
              <a:spcBef>
                <a:spcPts val="600"/>
              </a:spcBef>
              <a:spcAft>
                <a:spcPts val="0"/>
              </a:spcAft>
              <a:buNone/>
            </a:pPr>
            <a:r>
              <a:t/>
            </a:r>
            <a:endParaRPr b="1" i="0" sz="2200" u="none" cap="none" strike="noStrike">
              <a:solidFill>
                <a:schemeClr val="lt1"/>
              </a:solidFill>
              <a:latin typeface="Libre Franklin"/>
              <a:ea typeface="Libre Franklin"/>
              <a:cs typeface="Libre Franklin"/>
              <a:sym typeface="Libre Franklin"/>
            </a:endParaRPr>
          </a:p>
          <a:p>
            <a:pPr indent="0" lvl="0" marL="0" marR="0" rtl="0" algn="l">
              <a:lnSpc>
                <a:spcPct val="89000"/>
              </a:lnSpc>
              <a:spcBef>
                <a:spcPts val="600"/>
              </a:spcBef>
              <a:spcAft>
                <a:spcPts val="0"/>
              </a:spcAft>
              <a:buNone/>
            </a:pPr>
            <a:r>
              <a:rPr b="1" i="1" lang="fr-FR" sz="2200">
                <a:solidFill>
                  <a:schemeClr val="lt1"/>
                </a:solidFill>
                <a:latin typeface="Libre Franklin"/>
                <a:ea typeface="Libre Franklin"/>
                <a:cs typeface="Libre Franklin"/>
                <a:sym typeface="Libre Franklin"/>
              </a:rPr>
              <a:t>15, 19, 25 et 26 sept.</a:t>
            </a:r>
            <a:endParaRPr b="1" i="1" sz="2200">
              <a:solidFill>
                <a:schemeClr val="lt1"/>
              </a:solidFill>
              <a:latin typeface="Libre Franklin"/>
              <a:ea typeface="Libre Franklin"/>
              <a:cs typeface="Libre Franklin"/>
              <a:sym typeface="Libre Franklin"/>
            </a:endParaRPr>
          </a:p>
        </p:txBody>
      </p:sp>
      <p:pic>
        <p:nvPicPr>
          <p:cNvPr descr="Une image contenant texte, logo, Police, capture d’écran&#10;&#10;Description générée automatiquement" id="119" name="Google Shape;119;p1"/>
          <p:cNvPicPr preferRelativeResize="0"/>
          <p:nvPr/>
        </p:nvPicPr>
        <p:blipFill rotWithShape="1">
          <a:blip r:embed="rId3">
            <a:alphaModFix/>
          </a:blip>
          <a:srcRect b="8517" l="0" r="-2" t="10046"/>
          <a:stretch/>
        </p:blipFill>
        <p:spPr>
          <a:xfrm>
            <a:off x="4542525" y="0"/>
            <a:ext cx="7649475" cy="3472815"/>
          </a:xfrm>
          <a:prstGeom prst="rect">
            <a:avLst/>
          </a:prstGeom>
          <a:noFill/>
          <a:ln>
            <a:noFill/>
          </a:ln>
        </p:spPr>
      </p:pic>
      <p:sp>
        <p:nvSpPr>
          <p:cNvPr id="120" name="Google Shape;120;p1"/>
          <p:cNvSpPr txBox="1"/>
          <p:nvPr/>
        </p:nvSpPr>
        <p:spPr>
          <a:xfrm>
            <a:off x="934150" y="5498075"/>
            <a:ext cx="4191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none" cap="none" strike="noStrike">
                <a:solidFill>
                  <a:schemeClr val="lt1"/>
                </a:solidFill>
                <a:latin typeface="Libre Franklin"/>
                <a:ea typeface="Libre Franklin"/>
                <a:cs typeface="Libre Franklin"/>
                <a:sym typeface="Libre Franklin"/>
              </a:rPr>
              <a:t>Circonscription de Miribel</a:t>
            </a:r>
            <a:endParaRPr>
              <a:solidFill>
                <a:schemeClr val="lt1"/>
              </a:solidFill>
            </a:endParaRPr>
          </a:p>
        </p:txBody>
      </p:sp>
      <p:pic>
        <p:nvPicPr>
          <p:cNvPr id="121" name="Google Shape;121;p1"/>
          <p:cNvPicPr preferRelativeResize="0"/>
          <p:nvPr/>
        </p:nvPicPr>
        <p:blipFill>
          <a:blip r:embed="rId4">
            <a:alphaModFix/>
          </a:blip>
          <a:stretch>
            <a:fillRect/>
          </a:stretch>
        </p:blipFill>
        <p:spPr>
          <a:xfrm>
            <a:off x="7565675" y="3429000"/>
            <a:ext cx="4626324" cy="3426150"/>
          </a:xfrm>
          <a:prstGeom prst="rect">
            <a:avLst/>
          </a:prstGeom>
          <a:noFill/>
          <a:ln>
            <a:noFill/>
          </a:ln>
        </p:spPr>
      </p:pic>
      <p:sp>
        <p:nvSpPr>
          <p:cNvPr id="122" name="Google Shape;122;p1"/>
          <p:cNvSpPr/>
          <p:nvPr/>
        </p:nvSpPr>
        <p:spPr>
          <a:xfrm>
            <a:off x="4542525" y="3472825"/>
            <a:ext cx="3066900" cy="3382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1" name="Shape 211"/>
        <p:cNvGrpSpPr/>
        <p:nvPr/>
      </p:nvGrpSpPr>
      <p:grpSpPr>
        <a:xfrm>
          <a:off x="0" y="0"/>
          <a:ext cx="0" cy="0"/>
          <a:chOff x="0" y="0"/>
          <a:chExt cx="0" cy="0"/>
        </a:xfrm>
      </p:grpSpPr>
      <p:sp>
        <p:nvSpPr>
          <p:cNvPr id="212" name="Google Shape;212;p6"/>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id="213" name="Google Shape;213;p6"/>
          <p:cNvPicPr preferRelativeResize="0"/>
          <p:nvPr/>
        </p:nvPicPr>
        <p:blipFill rotWithShape="1">
          <a:blip r:embed="rId3">
            <a:alphaModFix amt="30000"/>
          </a:blip>
          <a:srcRect b="15668" l="0" r="0" t="0"/>
          <a:stretch/>
        </p:blipFill>
        <p:spPr>
          <a:xfrm>
            <a:off x="0" y="1"/>
            <a:ext cx="12192000" cy="6858001"/>
          </a:xfrm>
          <a:prstGeom prst="rect">
            <a:avLst/>
          </a:prstGeom>
          <a:noFill/>
          <a:ln>
            <a:noFill/>
          </a:ln>
        </p:spPr>
      </p:pic>
      <p:sp>
        <p:nvSpPr>
          <p:cNvPr id="214" name="Google Shape;214;p6"/>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b="1" lang="fr-FR" sz="4800">
                <a:solidFill>
                  <a:schemeClr val="lt2"/>
                </a:solidFill>
              </a:rPr>
              <a:t>Les erreurs à éviter</a:t>
            </a:r>
            <a:endParaRPr b="1" sz="4800"/>
          </a:p>
        </p:txBody>
      </p:sp>
      <p:sp>
        <p:nvSpPr>
          <p:cNvPr id="215" name="Google Shape;215;p6"/>
          <p:cNvSpPr/>
          <p:nvPr/>
        </p:nvSpPr>
        <p:spPr>
          <a:xfrm>
            <a:off x="478095" y="376"/>
            <a:ext cx="2286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lt2"/>
              </a:buClr>
              <a:buSzPts val="3000"/>
              <a:buChar char="■"/>
            </a:pPr>
            <a:r>
              <a:rPr b="1" lang="fr-FR" sz="3000">
                <a:solidFill>
                  <a:schemeClr val="lt2"/>
                </a:solidFill>
              </a:rPr>
              <a:t>Ne pas attendre qu’une situation </a:t>
            </a:r>
            <a:r>
              <a:rPr b="1" lang="fr-FR" sz="3000">
                <a:solidFill>
                  <a:schemeClr val="lt2"/>
                </a:solidFill>
              </a:rPr>
              <a:t>devienne</a:t>
            </a:r>
            <a:r>
              <a:rPr b="1" lang="fr-FR" sz="3000">
                <a:solidFill>
                  <a:schemeClr val="lt2"/>
                </a:solidFill>
              </a:rPr>
              <a:t> du harcèlement</a:t>
            </a:r>
            <a:endParaRPr b="1" sz="3000">
              <a:solidFill>
                <a:schemeClr val="lt2"/>
              </a:solidFill>
            </a:endParaRPr>
          </a:p>
          <a:p>
            <a:pPr indent="0" lvl="0" marL="384048" rtl="0" algn="l">
              <a:lnSpc>
                <a:spcPct val="94000"/>
              </a:lnSpc>
              <a:spcBef>
                <a:spcPts val="0"/>
              </a:spcBef>
              <a:spcAft>
                <a:spcPts val="0"/>
              </a:spcAft>
              <a:buNone/>
            </a:pPr>
            <a:r>
              <a:t/>
            </a:r>
            <a:endParaRPr b="1" sz="3000">
              <a:solidFill>
                <a:schemeClr val="lt2"/>
              </a:solidFill>
            </a:endParaRPr>
          </a:p>
          <a:p>
            <a:pPr indent="-384048" lvl="0" marL="384048" rtl="0" algn="l">
              <a:lnSpc>
                <a:spcPct val="94000"/>
              </a:lnSpc>
              <a:spcBef>
                <a:spcPts val="1200"/>
              </a:spcBef>
              <a:spcAft>
                <a:spcPts val="0"/>
              </a:spcAft>
              <a:buClr>
                <a:schemeClr val="lt2"/>
              </a:buClr>
              <a:buSzPts val="3000"/>
              <a:buChar char="■"/>
            </a:pPr>
            <a:r>
              <a:rPr b="1" lang="fr-FR" sz="3000">
                <a:solidFill>
                  <a:schemeClr val="lt2"/>
                </a:solidFill>
              </a:rPr>
              <a:t>Ne pas chercher les motifs du harcèlement</a:t>
            </a:r>
            <a:endParaRPr b="1" sz="3000">
              <a:solidFill>
                <a:schemeClr val="lt2"/>
              </a:solidFill>
            </a:endParaRPr>
          </a:p>
          <a:p>
            <a:pPr indent="0" lvl="0" marL="384048" rtl="0" algn="l">
              <a:lnSpc>
                <a:spcPct val="94000"/>
              </a:lnSpc>
              <a:spcBef>
                <a:spcPts val="1200"/>
              </a:spcBef>
              <a:spcAft>
                <a:spcPts val="0"/>
              </a:spcAft>
              <a:buNone/>
            </a:pPr>
            <a:r>
              <a:t/>
            </a:r>
            <a:endParaRPr b="1" sz="3000">
              <a:solidFill>
                <a:schemeClr val="lt2"/>
              </a:solidFill>
            </a:endParaRPr>
          </a:p>
          <a:p>
            <a:pPr indent="-384048" lvl="0" marL="384048" rtl="0" algn="l">
              <a:lnSpc>
                <a:spcPct val="94000"/>
              </a:lnSpc>
              <a:spcBef>
                <a:spcPts val="1200"/>
              </a:spcBef>
              <a:spcAft>
                <a:spcPts val="0"/>
              </a:spcAft>
              <a:buClr>
                <a:schemeClr val="lt2"/>
              </a:buClr>
              <a:buSzPts val="3000"/>
              <a:buChar char="■"/>
            </a:pPr>
            <a:r>
              <a:rPr b="1" lang="fr-FR" sz="3000">
                <a:solidFill>
                  <a:schemeClr val="lt2"/>
                </a:solidFill>
              </a:rPr>
              <a:t>Ne pas perdre de vue le rôle joué par le groupe</a:t>
            </a:r>
            <a:endParaRPr b="1"/>
          </a:p>
          <a:p>
            <a:pPr indent="0" lvl="0" marL="0" rtl="0" algn="l">
              <a:lnSpc>
                <a:spcPct val="94000"/>
              </a:lnSpc>
              <a:spcBef>
                <a:spcPts val="1200"/>
              </a:spcBef>
              <a:spcAft>
                <a:spcPts val="0"/>
              </a:spcAft>
              <a:buClr>
                <a:schemeClr val="dk2"/>
              </a:buClr>
              <a:buSzPts val="2000"/>
              <a:buNone/>
            </a:pPr>
            <a:r>
              <a:t/>
            </a:r>
            <a:endParaRPr b="1">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1" name="Shape 221"/>
        <p:cNvGrpSpPr/>
        <p:nvPr/>
      </p:nvGrpSpPr>
      <p:grpSpPr>
        <a:xfrm>
          <a:off x="0" y="0"/>
          <a:ext cx="0" cy="0"/>
          <a:chOff x="0" y="0"/>
          <a:chExt cx="0" cy="0"/>
        </a:xfrm>
      </p:grpSpPr>
      <p:sp>
        <p:nvSpPr>
          <p:cNvPr id="222" name="Google Shape;222;p7"/>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23" name="Google Shape;223;p7"/>
          <p:cNvSpPr txBox="1"/>
          <p:nvPr>
            <p:ph type="title"/>
          </p:nvPr>
        </p:nvSpPr>
        <p:spPr>
          <a:xfrm>
            <a:off x="5100824" y="685800"/>
            <a:ext cx="6176776"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b="1" lang="fr-FR">
                <a:latin typeface="Proxima Nova"/>
                <a:ea typeface="Proxima Nova"/>
                <a:cs typeface="Proxima Nova"/>
                <a:sym typeface="Proxima Nova"/>
              </a:rPr>
              <a:t>La MPP : principes</a:t>
            </a:r>
            <a:endParaRPr b="1">
              <a:latin typeface="Proxima Nova"/>
              <a:ea typeface="Proxima Nova"/>
              <a:cs typeface="Proxima Nova"/>
              <a:sym typeface="Proxima Nova"/>
            </a:endParaRPr>
          </a:p>
        </p:txBody>
      </p:sp>
      <p:pic>
        <p:nvPicPr>
          <p:cNvPr descr="Table de salle de conférence" id="224" name="Google Shape;224;p7"/>
          <p:cNvPicPr preferRelativeResize="0"/>
          <p:nvPr/>
        </p:nvPicPr>
        <p:blipFill rotWithShape="1">
          <a:blip r:embed="rId3">
            <a:alphaModFix/>
          </a:blip>
          <a:srcRect b="0" l="40108" r="0" t="0"/>
          <a:stretch/>
        </p:blipFill>
        <p:spPr>
          <a:xfrm>
            <a:off x="-1" y="10"/>
            <a:ext cx="4602146" cy="6857990"/>
          </a:xfrm>
          <a:prstGeom prst="rect">
            <a:avLst/>
          </a:prstGeom>
          <a:noFill/>
          <a:ln>
            <a:noFill/>
          </a:ln>
        </p:spPr>
      </p:pic>
      <p:sp>
        <p:nvSpPr>
          <p:cNvPr id="225" name="Google Shape;225;p7"/>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txBox="1"/>
          <p:nvPr>
            <p:ph idx="1" type="body"/>
          </p:nvPr>
        </p:nvSpPr>
        <p:spPr>
          <a:xfrm>
            <a:off x="5100824" y="2286000"/>
            <a:ext cx="6176776" cy="35814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500"/>
              <a:buFont typeface="Proxima Nova"/>
              <a:buChar char="■"/>
            </a:pPr>
            <a:r>
              <a:rPr lang="fr-FR" sz="2500">
                <a:latin typeface="Proxima Nova"/>
                <a:ea typeface="Proxima Nova"/>
                <a:cs typeface="Proxima Nova"/>
                <a:sym typeface="Proxima Nova"/>
              </a:rPr>
              <a:t>Une équipe</a:t>
            </a:r>
            <a:endParaRPr>
              <a:latin typeface="Proxima Nova"/>
              <a:ea typeface="Proxima Nova"/>
              <a:cs typeface="Proxima Nova"/>
              <a:sym typeface="Proxima Nova"/>
            </a:endParaRPr>
          </a:p>
          <a:p>
            <a:pPr indent="-384048" lvl="0" marL="384048" rtl="0" algn="l">
              <a:lnSpc>
                <a:spcPct val="94000"/>
              </a:lnSpc>
              <a:spcBef>
                <a:spcPts val="1200"/>
              </a:spcBef>
              <a:spcAft>
                <a:spcPts val="0"/>
              </a:spcAft>
              <a:buClr>
                <a:schemeClr val="dk2"/>
              </a:buClr>
              <a:buSzPts val="2500"/>
              <a:buFont typeface="Proxima Nova"/>
              <a:buChar char="■"/>
            </a:pPr>
            <a:r>
              <a:rPr lang="fr-FR" sz="2500">
                <a:latin typeface="Proxima Nova"/>
                <a:ea typeface="Proxima Nova"/>
                <a:cs typeface="Proxima Nova"/>
                <a:sym typeface="Proxima Nova"/>
              </a:rPr>
              <a:t>Une temporalité : 2 semaines environ</a:t>
            </a:r>
            <a:endParaRPr>
              <a:latin typeface="Proxima Nova"/>
              <a:ea typeface="Proxima Nova"/>
              <a:cs typeface="Proxima Nova"/>
              <a:sym typeface="Proxima Nova"/>
            </a:endParaRPr>
          </a:p>
          <a:p>
            <a:pPr indent="-384048" lvl="0" marL="384048" rtl="0" algn="l">
              <a:lnSpc>
                <a:spcPct val="94000"/>
              </a:lnSpc>
              <a:spcBef>
                <a:spcPts val="1200"/>
              </a:spcBef>
              <a:spcAft>
                <a:spcPts val="0"/>
              </a:spcAft>
              <a:buClr>
                <a:schemeClr val="dk2"/>
              </a:buClr>
              <a:buSzPts val="2500"/>
              <a:buFont typeface="Proxima Nova"/>
              <a:buChar char="■"/>
            </a:pPr>
            <a:r>
              <a:rPr lang="fr-FR" sz="2500">
                <a:latin typeface="Proxima Nova"/>
                <a:ea typeface="Proxima Nova"/>
                <a:cs typeface="Proxima Nova"/>
                <a:sym typeface="Proxima Nova"/>
              </a:rPr>
              <a:t>Des rencontres individuelles avec la cible</a:t>
            </a:r>
            <a:endParaRPr>
              <a:latin typeface="Proxima Nova"/>
              <a:ea typeface="Proxima Nova"/>
              <a:cs typeface="Proxima Nova"/>
              <a:sym typeface="Proxima Nova"/>
            </a:endParaRPr>
          </a:p>
          <a:p>
            <a:pPr indent="-384048" lvl="0" marL="384048" rtl="0" algn="l">
              <a:lnSpc>
                <a:spcPct val="94000"/>
              </a:lnSpc>
              <a:spcBef>
                <a:spcPts val="1200"/>
              </a:spcBef>
              <a:spcAft>
                <a:spcPts val="0"/>
              </a:spcAft>
              <a:buClr>
                <a:schemeClr val="dk2"/>
              </a:buClr>
              <a:buSzPts val="2500"/>
              <a:buFont typeface="Proxima Nova"/>
              <a:buChar char="■"/>
            </a:pPr>
            <a:r>
              <a:rPr lang="fr-FR" sz="2500">
                <a:latin typeface="Proxima Nova"/>
                <a:ea typeface="Proxima Nova"/>
                <a:cs typeface="Proxima Nova"/>
                <a:sym typeface="Proxima Nova"/>
              </a:rPr>
              <a:t>Des rencontres individuelles avec les intimidateurs présumés et des élèves témoins et soutiens</a:t>
            </a:r>
            <a:endParaRPr>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1" name="Shape 231"/>
        <p:cNvGrpSpPr/>
        <p:nvPr/>
      </p:nvGrpSpPr>
      <p:grpSpPr>
        <a:xfrm>
          <a:off x="0" y="0"/>
          <a:ext cx="0" cy="0"/>
          <a:chOff x="0" y="0"/>
          <a:chExt cx="0" cy="0"/>
        </a:xfrm>
      </p:grpSpPr>
      <p:sp>
        <p:nvSpPr>
          <p:cNvPr id="232" name="Google Shape;232;p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 name="Google Shape;233;p8"/>
          <p:cNvSpPr/>
          <p:nvPr/>
        </p:nvSpPr>
        <p:spPr>
          <a:xfrm flipH="1" rot="5400000">
            <a:off x="973751" y="303896"/>
            <a:ext cx="1910102" cy="2570671"/>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txBox="1"/>
          <p:nvPr>
            <p:ph type="title"/>
          </p:nvPr>
        </p:nvSpPr>
        <p:spPr>
          <a:xfrm>
            <a:off x="1253764" y="1327355"/>
            <a:ext cx="3559425" cy="4482564"/>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fr-FR"/>
              <a:t>Les entretiens avec l’élève cible</a:t>
            </a:r>
            <a:endParaRPr/>
          </a:p>
        </p:txBody>
      </p:sp>
      <p:sp>
        <p:nvSpPr>
          <p:cNvPr id="235" name="Google Shape;235;p8"/>
          <p:cNvSpPr txBox="1"/>
          <p:nvPr>
            <p:ph idx="1" type="body"/>
          </p:nvPr>
        </p:nvSpPr>
        <p:spPr>
          <a:xfrm>
            <a:off x="6100123" y="1327356"/>
            <a:ext cx="4872677" cy="4482564"/>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lt2"/>
              </a:buClr>
              <a:buSzPts val="2500"/>
              <a:buChar char="■"/>
            </a:pPr>
            <a:r>
              <a:rPr lang="fr-FR" sz="2500"/>
              <a:t>Un temps de parole libre, une écoute nécessaire</a:t>
            </a:r>
            <a:endParaRPr/>
          </a:p>
          <a:p>
            <a:pPr indent="-384048" lvl="0" marL="384048" rtl="0" algn="l">
              <a:lnSpc>
                <a:spcPct val="94000"/>
              </a:lnSpc>
              <a:spcBef>
                <a:spcPts val="1200"/>
              </a:spcBef>
              <a:spcAft>
                <a:spcPts val="0"/>
              </a:spcAft>
              <a:buClr>
                <a:schemeClr val="lt2"/>
              </a:buClr>
              <a:buSzPts val="2500"/>
              <a:buChar char="■"/>
            </a:pPr>
            <a:r>
              <a:rPr lang="fr-FR" sz="2500"/>
              <a:t>On ne donne pas de conseils</a:t>
            </a:r>
            <a:endParaRPr/>
          </a:p>
          <a:p>
            <a:pPr indent="-384048" lvl="0" marL="384048" rtl="0" algn="l">
              <a:lnSpc>
                <a:spcPct val="94000"/>
              </a:lnSpc>
              <a:spcBef>
                <a:spcPts val="1200"/>
              </a:spcBef>
              <a:spcAft>
                <a:spcPts val="0"/>
              </a:spcAft>
              <a:buClr>
                <a:schemeClr val="lt2"/>
              </a:buClr>
              <a:buSzPts val="2500"/>
              <a:buChar char="■"/>
            </a:pPr>
            <a:r>
              <a:rPr lang="fr-FR" sz="2500"/>
              <a:t>Nécessité d’être empathique</a:t>
            </a:r>
            <a:endParaRPr/>
          </a:p>
        </p:txBody>
      </p:sp>
      <p:sp>
        <p:nvSpPr>
          <p:cNvPr id="236" name="Google Shape;236;p8"/>
          <p:cNvSpPr/>
          <p:nvPr/>
        </p:nvSpPr>
        <p:spPr>
          <a:xfrm>
            <a:off x="2" y="6453386"/>
            <a:ext cx="12191998" cy="40461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7c591f92a0_0_13"/>
          <p:cNvSpPr txBox="1"/>
          <p:nvPr>
            <p:ph type="title"/>
          </p:nvPr>
        </p:nvSpPr>
        <p:spPr>
          <a:xfrm>
            <a:off x="1371600" y="685800"/>
            <a:ext cx="9601200" cy="1485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fr-FR"/>
              <a:t>Les entretiens avec l’élève intimidateur</a:t>
            </a:r>
            <a:endParaRPr b="1"/>
          </a:p>
        </p:txBody>
      </p:sp>
      <p:sp>
        <p:nvSpPr>
          <p:cNvPr id="243" name="Google Shape;243;g27c591f92a0_0_13"/>
          <p:cNvSpPr txBox="1"/>
          <p:nvPr>
            <p:ph idx="1" type="body"/>
          </p:nvPr>
        </p:nvSpPr>
        <p:spPr>
          <a:xfrm>
            <a:off x="1371600" y="2286000"/>
            <a:ext cx="4419300" cy="3581400"/>
          </a:xfrm>
          <a:prstGeom prst="rect">
            <a:avLst/>
          </a:prstGeom>
        </p:spPr>
        <p:txBody>
          <a:bodyPr anchorCtr="0" anchor="t" bIns="45700" lIns="91425" spcFirstLastPara="1" rIns="91425" wrap="square" tIns="45700">
            <a:normAutofit/>
          </a:bodyPr>
          <a:lstStyle/>
          <a:p>
            <a:pPr indent="0" lvl="0" marL="0" rtl="0" algn="l">
              <a:spcBef>
                <a:spcPts val="1000"/>
              </a:spcBef>
              <a:spcAft>
                <a:spcPts val="200"/>
              </a:spcAft>
              <a:buNone/>
            </a:pPr>
            <a:r>
              <a:rPr lang="fr-FR" u="sng">
                <a:solidFill>
                  <a:schemeClr val="hlink"/>
                </a:solidFill>
                <a:hlinkClick r:id="rId3"/>
              </a:rPr>
              <a:t>Vidéo d’un exemple d’entretien  :</a:t>
            </a:r>
            <a:endParaRPr i="1"/>
          </a:p>
        </p:txBody>
      </p:sp>
      <p:pic>
        <p:nvPicPr>
          <p:cNvPr id="244" name="Google Shape;244;g27c591f92a0_0_13">
            <a:hlinkClick r:id="rId4"/>
          </p:cNvPr>
          <p:cNvPicPr preferRelativeResize="0"/>
          <p:nvPr/>
        </p:nvPicPr>
        <p:blipFill>
          <a:blip r:embed="rId5">
            <a:alphaModFix/>
          </a:blip>
          <a:stretch>
            <a:fillRect/>
          </a:stretch>
        </p:blipFill>
        <p:spPr>
          <a:xfrm>
            <a:off x="7811400" y="2286000"/>
            <a:ext cx="2706250" cy="270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7c8f0aa085_0_14"/>
          <p:cNvSpPr txBox="1"/>
          <p:nvPr>
            <p:ph type="title"/>
          </p:nvPr>
        </p:nvSpPr>
        <p:spPr>
          <a:xfrm>
            <a:off x="1371600" y="685800"/>
            <a:ext cx="9601200" cy="1485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fr-FR"/>
              <a:t>Questions</a:t>
            </a:r>
            <a:endParaRPr b="1"/>
          </a:p>
        </p:txBody>
      </p:sp>
      <p:sp>
        <p:nvSpPr>
          <p:cNvPr id="251" name="Google Shape;251;g27c8f0aa085_0_14"/>
          <p:cNvSpPr txBox="1"/>
          <p:nvPr>
            <p:ph idx="1" type="body"/>
          </p:nvPr>
        </p:nvSpPr>
        <p:spPr>
          <a:xfrm>
            <a:off x="1371600" y="2286000"/>
            <a:ext cx="9601200" cy="3581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i="1" lang="fr-FR"/>
              <a:t>Quelle construction de l’entretien ? Quelles phases ?</a:t>
            </a:r>
            <a:endParaRPr i="1"/>
          </a:p>
          <a:p>
            <a:pPr indent="0" lvl="0" marL="0" rtl="0" algn="l">
              <a:spcBef>
                <a:spcPts val="1000"/>
              </a:spcBef>
              <a:spcAft>
                <a:spcPts val="0"/>
              </a:spcAft>
              <a:buClr>
                <a:schemeClr val="dk1"/>
              </a:buClr>
              <a:buSzPts val="1100"/>
              <a:buFont typeface="Arial"/>
              <a:buNone/>
            </a:pPr>
            <a:r>
              <a:t/>
            </a:r>
            <a:endParaRPr i="1"/>
          </a:p>
          <a:p>
            <a:pPr indent="0" lvl="0" marL="0" rtl="0" algn="l">
              <a:spcBef>
                <a:spcPts val="1000"/>
              </a:spcBef>
              <a:spcAft>
                <a:spcPts val="0"/>
              </a:spcAft>
              <a:buClr>
                <a:schemeClr val="dk1"/>
              </a:buClr>
              <a:buSzPts val="1100"/>
              <a:buFont typeface="Arial"/>
              <a:buNone/>
            </a:pPr>
            <a:r>
              <a:rPr i="1" lang="fr-FR"/>
              <a:t>Comment est impliqué l’élève dans le processus de résolution ?</a:t>
            </a:r>
            <a:endParaRPr i="1"/>
          </a:p>
          <a:p>
            <a:pPr indent="0" lvl="0" marL="0" rtl="0" algn="l">
              <a:spcBef>
                <a:spcPts val="1000"/>
              </a:spcBef>
              <a:spcAft>
                <a:spcPts val="0"/>
              </a:spcAft>
              <a:buClr>
                <a:schemeClr val="dk1"/>
              </a:buClr>
              <a:buSzPts val="1100"/>
              <a:buFont typeface="Arial"/>
              <a:buNone/>
            </a:pPr>
            <a:r>
              <a:t/>
            </a:r>
            <a:endParaRPr i="1"/>
          </a:p>
          <a:p>
            <a:pPr indent="0" lvl="0" marL="0" rtl="0" algn="l">
              <a:spcBef>
                <a:spcPts val="1000"/>
              </a:spcBef>
              <a:spcAft>
                <a:spcPts val="200"/>
              </a:spcAft>
              <a:buNone/>
            </a:pPr>
            <a:r>
              <a:rPr i="1" lang="fr-FR"/>
              <a:t>Quelle posture pour l’adulte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6" name="Shape 256"/>
        <p:cNvGrpSpPr/>
        <p:nvPr/>
      </p:nvGrpSpPr>
      <p:grpSpPr>
        <a:xfrm>
          <a:off x="0" y="0"/>
          <a:ext cx="0" cy="0"/>
          <a:chOff x="0" y="0"/>
          <a:chExt cx="0" cy="0"/>
        </a:xfrm>
      </p:grpSpPr>
      <p:sp>
        <p:nvSpPr>
          <p:cNvPr id="257" name="Google Shape;257;p9"/>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8" name="Google Shape;258;p9"/>
          <p:cNvSpPr/>
          <p:nvPr/>
        </p:nvSpPr>
        <p:spPr>
          <a:xfrm flipH="1" rot="5400000">
            <a:off x="973751" y="303896"/>
            <a:ext cx="1910102" cy="2570671"/>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txBox="1"/>
          <p:nvPr>
            <p:ph type="title"/>
          </p:nvPr>
        </p:nvSpPr>
        <p:spPr>
          <a:xfrm>
            <a:off x="1253764" y="1327355"/>
            <a:ext cx="3559425" cy="4482564"/>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fr-FR"/>
              <a:t>Les entretiens avec l’élève intimidateur</a:t>
            </a:r>
            <a:endParaRPr/>
          </a:p>
        </p:txBody>
      </p:sp>
      <p:sp>
        <p:nvSpPr>
          <p:cNvPr id="260" name="Google Shape;260;p9"/>
          <p:cNvSpPr txBox="1"/>
          <p:nvPr>
            <p:ph idx="1" type="body"/>
          </p:nvPr>
        </p:nvSpPr>
        <p:spPr>
          <a:xfrm>
            <a:off x="5836825" y="634174"/>
            <a:ext cx="5608500" cy="5378700"/>
          </a:xfrm>
          <a:prstGeom prst="rect">
            <a:avLst/>
          </a:prstGeom>
          <a:noFill/>
          <a:ln>
            <a:noFill/>
          </a:ln>
        </p:spPr>
        <p:txBody>
          <a:bodyPr anchorCtr="0" anchor="t" bIns="45700" lIns="91425" spcFirstLastPara="1" rIns="91425" wrap="square" tIns="45700">
            <a:normAutofit/>
          </a:bodyPr>
          <a:lstStyle/>
          <a:p>
            <a:pPr indent="-396748" lvl="0" marL="384048" rtl="0" algn="l">
              <a:spcBef>
                <a:spcPts val="1000"/>
              </a:spcBef>
              <a:spcAft>
                <a:spcPts val="0"/>
              </a:spcAft>
              <a:buSzPts val="2000"/>
              <a:buFont typeface="Proxima Nova"/>
              <a:buChar char="■"/>
            </a:pPr>
            <a:r>
              <a:rPr lang="fr-FR" sz="2200">
                <a:latin typeface="Proxima Nova"/>
                <a:ea typeface="Proxima Nova"/>
                <a:cs typeface="Proxima Nova"/>
                <a:sym typeface="Proxima Nova"/>
              </a:rPr>
              <a:t>Un temps court</a:t>
            </a:r>
            <a:endParaRPr sz="2200">
              <a:latin typeface="Proxima Nova"/>
              <a:ea typeface="Proxima Nova"/>
              <a:cs typeface="Proxima Nova"/>
              <a:sym typeface="Proxima Nova"/>
            </a:endParaRPr>
          </a:p>
          <a:p>
            <a:pPr indent="-396748" lvl="0" marL="384048" rtl="0" algn="l">
              <a:spcBef>
                <a:spcPts val="1000"/>
              </a:spcBef>
              <a:spcAft>
                <a:spcPts val="0"/>
              </a:spcAft>
              <a:buSzPts val="2000"/>
              <a:buFont typeface="Proxima Nova"/>
              <a:buChar char="■"/>
            </a:pPr>
            <a:r>
              <a:rPr lang="fr-FR" sz="2200">
                <a:latin typeface="Proxima Nova"/>
                <a:ea typeface="Proxima Nova"/>
                <a:cs typeface="Proxima Nova"/>
                <a:sym typeface="Proxima Nova"/>
              </a:rPr>
              <a:t>Deux objectifs pour l’adulte : recherche de la préoccupation et recherche de suggestion</a:t>
            </a:r>
            <a:endParaRPr sz="2200">
              <a:latin typeface="Proxima Nova"/>
              <a:ea typeface="Proxima Nova"/>
              <a:cs typeface="Proxima Nova"/>
              <a:sym typeface="Proxima Nova"/>
            </a:endParaRPr>
          </a:p>
          <a:p>
            <a:pPr indent="-396748" lvl="0" marL="384048" rtl="0" algn="l">
              <a:spcBef>
                <a:spcPts val="1000"/>
              </a:spcBef>
              <a:spcAft>
                <a:spcPts val="0"/>
              </a:spcAft>
              <a:buSzPts val="2000"/>
              <a:buFont typeface="Proxima Nova"/>
              <a:buChar char="■"/>
            </a:pPr>
            <a:r>
              <a:rPr lang="fr-FR" sz="2200">
                <a:latin typeface="Proxima Nova"/>
                <a:ea typeface="Proxima Nova"/>
                <a:cs typeface="Proxima Nova"/>
                <a:sym typeface="Proxima Nova"/>
              </a:rPr>
              <a:t>Deux éléments à retenir pour l’élève : les adultes sont inquiets, ils me demandent d’intervenir</a:t>
            </a:r>
            <a:endParaRPr sz="2200">
              <a:latin typeface="Proxima Nova"/>
              <a:ea typeface="Proxima Nova"/>
              <a:cs typeface="Proxima Nova"/>
              <a:sym typeface="Proxima Nova"/>
            </a:endParaRPr>
          </a:p>
          <a:p>
            <a:pPr indent="-396748" lvl="0" marL="384048" rtl="0" algn="l">
              <a:spcBef>
                <a:spcPts val="1000"/>
              </a:spcBef>
              <a:spcAft>
                <a:spcPts val="0"/>
              </a:spcAft>
              <a:buSzPts val="2000"/>
              <a:buFont typeface="Proxima Nova"/>
              <a:buChar char="■"/>
            </a:pPr>
            <a:r>
              <a:rPr lang="fr-FR" sz="2200">
                <a:latin typeface="Proxima Nova"/>
                <a:ea typeface="Proxima Nova"/>
                <a:cs typeface="Proxima Nova"/>
                <a:sym typeface="Proxima Nova"/>
              </a:rPr>
              <a:t>Un entretien normé</a:t>
            </a:r>
            <a:endParaRPr sz="2200">
              <a:latin typeface="Proxima Nova"/>
              <a:ea typeface="Proxima Nova"/>
              <a:cs typeface="Proxima Nova"/>
              <a:sym typeface="Proxima Nova"/>
            </a:endParaRPr>
          </a:p>
          <a:p>
            <a:pPr indent="-396748" lvl="0" marL="384048" rtl="0" algn="l">
              <a:spcBef>
                <a:spcPts val="1000"/>
              </a:spcBef>
              <a:spcAft>
                <a:spcPts val="200"/>
              </a:spcAft>
              <a:buSzPts val="2000"/>
              <a:buFont typeface="Proxima Nova"/>
              <a:buChar char="■"/>
            </a:pPr>
            <a:r>
              <a:rPr lang="fr-FR" sz="2200">
                <a:latin typeface="Proxima Nova"/>
                <a:ea typeface="Proxima Nova"/>
                <a:cs typeface="Proxima Nova"/>
                <a:sym typeface="Proxima Nova"/>
              </a:rPr>
              <a:t>Pas de sanction, pas de « pointage du doigt », pas de recherche de culpabilité.</a:t>
            </a:r>
            <a:endParaRPr sz="2200">
              <a:latin typeface="Proxima Nova"/>
              <a:ea typeface="Proxima Nova"/>
              <a:cs typeface="Proxima Nova"/>
              <a:sym typeface="Proxima Nova"/>
            </a:endParaRPr>
          </a:p>
        </p:txBody>
      </p:sp>
      <p:sp>
        <p:nvSpPr>
          <p:cNvPr id="261" name="Google Shape;261;p9"/>
          <p:cNvSpPr/>
          <p:nvPr/>
        </p:nvSpPr>
        <p:spPr>
          <a:xfrm>
            <a:off x="2" y="6453386"/>
            <a:ext cx="12191998" cy="40461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7c591f92a0_0_19"/>
          <p:cNvSpPr txBox="1"/>
          <p:nvPr>
            <p:ph type="title"/>
          </p:nvPr>
        </p:nvSpPr>
        <p:spPr>
          <a:xfrm>
            <a:off x="1371600" y="685800"/>
            <a:ext cx="9601200" cy="1485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fr-FR"/>
              <a:t>L’entretien en bref</a:t>
            </a:r>
            <a:endParaRPr/>
          </a:p>
        </p:txBody>
      </p:sp>
      <p:pic>
        <p:nvPicPr>
          <p:cNvPr id="268" name="Google Shape;268;g27c591f92a0_0_19"/>
          <p:cNvPicPr preferRelativeResize="0"/>
          <p:nvPr/>
        </p:nvPicPr>
        <p:blipFill>
          <a:blip r:embed="rId3">
            <a:alphaModFix/>
          </a:blip>
          <a:stretch>
            <a:fillRect/>
          </a:stretch>
        </p:blipFill>
        <p:spPr>
          <a:xfrm>
            <a:off x="2364125" y="1909875"/>
            <a:ext cx="7463751" cy="3614150"/>
          </a:xfrm>
          <a:prstGeom prst="rect">
            <a:avLst/>
          </a:prstGeom>
          <a:noFill/>
          <a:ln>
            <a:noFill/>
          </a:ln>
        </p:spPr>
      </p:pic>
      <p:sp>
        <p:nvSpPr>
          <p:cNvPr id="269" name="Google Shape;269;g27c591f92a0_0_19"/>
          <p:cNvSpPr txBox="1"/>
          <p:nvPr/>
        </p:nvSpPr>
        <p:spPr>
          <a:xfrm>
            <a:off x="6961050" y="5609850"/>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solidFill>
                  <a:srgbClr val="4F4F4F"/>
                </a:solidFill>
                <a:highlight>
                  <a:srgbClr val="FFFFFF"/>
                </a:highlight>
              </a:rPr>
              <a:t>Harcèlement scolaire le vaincre c'est possible   –   Jean-Pierre BELLON, Bertrand GARDETTE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7c8f0aa085_0_22"/>
          <p:cNvSpPr txBox="1"/>
          <p:nvPr>
            <p:ph type="title"/>
          </p:nvPr>
        </p:nvSpPr>
        <p:spPr>
          <a:xfrm>
            <a:off x="1371600" y="685800"/>
            <a:ext cx="9601200" cy="1485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fr-FR"/>
              <a:t>L’entretien en bref</a:t>
            </a:r>
            <a:endParaRPr/>
          </a:p>
        </p:txBody>
      </p:sp>
      <p:pic>
        <p:nvPicPr>
          <p:cNvPr id="276" name="Google Shape;276;g27c8f0aa085_0_22"/>
          <p:cNvPicPr preferRelativeResize="0"/>
          <p:nvPr/>
        </p:nvPicPr>
        <p:blipFill>
          <a:blip r:embed="rId3">
            <a:alphaModFix/>
          </a:blip>
          <a:stretch>
            <a:fillRect/>
          </a:stretch>
        </p:blipFill>
        <p:spPr>
          <a:xfrm>
            <a:off x="2230938" y="1833200"/>
            <a:ext cx="7730125" cy="3776650"/>
          </a:xfrm>
          <a:prstGeom prst="rect">
            <a:avLst/>
          </a:prstGeom>
          <a:noFill/>
          <a:ln>
            <a:noFill/>
          </a:ln>
        </p:spPr>
      </p:pic>
      <p:sp>
        <p:nvSpPr>
          <p:cNvPr id="277" name="Google Shape;277;g27c8f0aa085_0_22"/>
          <p:cNvSpPr txBox="1"/>
          <p:nvPr/>
        </p:nvSpPr>
        <p:spPr>
          <a:xfrm>
            <a:off x="6961050" y="5609850"/>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solidFill>
                  <a:srgbClr val="4F4F4F"/>
                </a:solidFill>
                <a:highlight>
                  <a:srgbClr val="FFFFFF"/>
                </a:highlight>
              </a:rPr>
              <a:t>Harcèlement scolaire le vaincre c'est possible   –   Jean-Pierre BELLON, Bertrand GARDETTE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27c8f0aa085_0_30"/>
          <p:cNvPicPr preferRelativeResize="0"/>
          <p:nvPr/>
        </p:nvPicPr>
        <p:blipFill>
          <a:blip r:embed="rId3">
            <a:alphaModFix/>
          </a:blip>
          <a:stretch>
            <a:fillRect/>
          </a:stretch>
        </p:blipFill>
        <p:spPr>
          <a:xfrm>
            <a:off x="2030863" y="1180475"/>
            <a:ext cx="8130274" cy="4381150"/>
          </a:xfrm>
          <a:prstGeom prst="rect">
            <a:avLst/>
          </a:prstGeom>
          <a:noFill/>
          <a:ln>
            <a:noFill/>
          </a:ln>
        </p:spPr>
      </p:pic>
      <p:sp>
        <p:nvSpPr>
          <p:cNvPr id="284" name="Google Shape;284;g27c8f0aa085_0_30"/>
          <p:cNvSpPr txBox="1"/>
          <p:nvPr/>
        </p:nvSpPr>
        <p:spPr>
          <a:xfrm>
            <a:off x="6961050" y="5609850"/>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solidFill>
                  <a:srgbClr val="4F4F4F"/>
                </a:solidFill>
                <a:highlight>
                  <a:srgbClr val="FFFFFF"/>
                </a:highlight>
              </a:rPr>
              <a:t>Harcèlement scolaire le vaincre c'est possible   –   Jean-Pierre BELLON, Bertrand GARDETTE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7c8f0aa085_0_42"/>
          <p:cNvSpPr txBox="1"/>
          <p:nvPr>
            <p:ph type="title"/>
          </p:nvPr>
        </p:nvSpPr>
        <p:spPr>
          <a:xfrm>
            <a:off x="1485900" y="322200"/>
            <a:ext cx="9601200" cy="914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fr-FR">
                <a:latin typeface="Proxima Nova"/>
                <a:ea typeface="Proxima Nova"/>
                <a:cs typeface="Proxima Nova"/>
                <a:sym typeface="Proxima Nova"/>
              </a:rPr>
              <a:t>Un</a:t>
            </a:r>
            <a:r>
              <a:rPr b="1" lang="fr-FR">
                <a:latin typeface="Proxima Nova"/>
                <a:ea typeface="Proxima Nova"/>
                <a:cs typeface="Proxima Nova"/>
                <a:sym typeface="Proxima Nova"/>
              </a:rPr>
              <a:t> exemple de situations réglées</a:t>
            </a:r>
            <a:endParaRPr b="1">
              <a:latin typeface="Proxima Nova"/>
              <a:ea typeface="Proxima Nova"/>
              <a:cs typeface="Proxima Nova"/>
              <a:sym typeface="Proxima Nova"/>
            </a:endParaRPr>
          </a:p>
        </p:txBody>
      </p:sp>
      <p:graphicFrame>
        <p:nvGraphicFramePr>
          <p:cNvPr id="291" name="Google Shape;291;g27c8f0aa085_0_42"/>
          <p:cNvGraphicFramePr/>
          <p:nvPr/>
        </p:nvGraphicFramePr>
        <p:xfrm>
          <a:off x="2584800" y="1236300"/>
          <a:ext cx="3000000" cy="3000000"/>
        </p:xfrm>
        <a:graphic>
          <a:graphicData uri="http://schemas.openxmlformats.org/drawingml/2006/table">
            <a:tbl>
              <a:tblPr>
                <a:noFill/>
                <a:tableStyleId>{71C1020E-3174-42A1-8122-42D3FAAFCC95}</a:tableStyleId>
              </a:tblPr>
              <a:tblGrid>
                <a:gridCol w="2571750"/>
                <a:gridCol w="2571750"/>
                <a:gridCol w="2571750"/>
              </a:tblGrid>
              <a:tr h="381000">
                <a:tc>
                  <a:txBody>
                    <a:bodyPr/>
                    <a:lstStyle/>
                    <a:p>
                      <a:pPr indent="0" lvl="0" marL="0" rtl="0" algn="l">
                        <a:spcBef>
                          <a:spcPts val="0"/>
                        </a:spcBef>
                        <a:spcAft>
                          <a:spcPts val="0"/>
                        </a:spcAft>
                        <a:buNone/>
                      </a:pPr>
                      <a:r>
                        <a:t/>
                      </a:r>
                      <a:endParaRPr b="1" sz="1500">
                        <a:solidFill>
                          <a:srgbClr val="172E40"/>
                        </a:solidFill>
                      </a:endParaRPr>
                    </a:p>
                    <a:p>
                      <a:pPr indent="0" lvl="0" marL="0" rtl="0" algn="l">
                        <a:spcBef>
                          <a:spcPts val="0"/>
                        </a:spcBef>
                        <a:spcAft>
                          <a:spcPts val="0"/>
                        </a:spcAft>
                        <a:buNone/>
                      </a:pPr>
                      <a:r>
                        <a:rPr b="1" lang="fr-FR" sz="1500">
                          <a:solidFill>
                            <a:srgbClr val="172E40"/>
                          </a:solidFill>
                        </a:rPr>
                        <a:t>Je vois qu’il est seul.</a:t>
                      </a:r>
                      <a:endParaRPr b="1" sz="1500">
                        <a:solidFill>
                          <a:srgbClr val="172E40"/>
                        </a:solidFill>
                      </a:endParaRPr>
                    </a:p>
                    <a:p>
                      <a:pPr indent="0" lvl="0" marL="0" rtl="0" algn="l">
                        <a:spcBef>
                          <a:spcPts val="0"/>
                        </a:spcBef>
                        <a:spcAft>
                          <a:spcPts val="0"/>
                        </a:spcAft>
                        <a:buNone/>
                      </a:pPr>
                      <a:r>
                        <a:rPr b="1" lang="fr-FR" sz="1500">
                          <a:solidFill>
                            <a:srgbClr val="172E40"/>
                          </a:solidFill>
                        </a:rPr>
                        <a:t>Je vois qu’il est triste. Il est un peu pas bien.</a:t>
                      </a:r>
                      <a:endParaRPr b="1" sz="1500">
                        <a:solidFill>
                          <a:srgbClr val="172E40"/>
                        </a:solidFill>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b="1" sz="1500">
                        <a:solidFill>
                          <a:srgbClr val="172E40"/>
                        </a:solidFill>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fr-FR" sz="1500">
                          <a:solidFill>
                            <a:srgbClr val="172E40"/>
                          </a:solidFill>
                        </a:rPr>
                        <a:t>Ca reste un peu </a:t>
                      </a:r>
                      <a:r>
                        <a:rPr b="1" lang="fr-FR" sz="1500">
                          <a:solidFill>
                            <a:srgbClr val="172E40"/>
                          </a:solidFill>
                        </a:rPr>
                        <a:t>pareil</a:t>
                      </a:r>
                      <a:r>
                        <a:rPr b="1" lang="fr-FR" sz="1500">
                          <a:solidFill>
                            <a:srgbClr val="172E40"/>
                          </a:solidFill>
                        </a:rPr>
                        <a:t>, j’ai eu un oubli de lui parler du Tennis.</a:t>
                      </a:r>
                      <a:endParaRPr b="1" sz="1500">
                        <a:solidFill>
                          <a:srgbClr val="172E40"/>
                        </a:solidFill>
                      </a:endParaRPr>
                    </a:p>
                    <a:p>
                      <a:pPr indent="0" lvl="0" marL="0" rtl="0" algn="l">
                        <a:spcBef>
                          <a:spcPts val="0"/>
                        </a:spcBef>
                        <a:spcAft>
                          <a:spcPts val="0"/>
                        </a:spcAft>
                        <a:buNone/>
                      </a:pPr>
                      <a:r>
                        <a:rPr b="1" lang="fr-FR" sz="1500">
                          <a:solidFill>
                            <a:srgbClr val="172E40"/>
                          </a:solidFill>
                        </a:rPr>
                        <a:t>On a joué ensemble dans un même groupe. Il était bien comme la dernière fois.</a:t>
                      </a:r>
                      <a:endParaRPr b="1" sz="1500">
                        <a:solidFill>
                          <a:srgbClr val="172E40"/>
                        </a:solidFill>
                      </a:endParaRPr>
                    </a:p>
                    <a:p>
                      <a:pPr indent="0" lvl="0" marL="0" rtl="0" algn="l">
                        <a:spcBef>
                          <a:spcPts val="0"/>
                        </a:spcBef>
                        <a:spcAft>
                          <a:spcPts val="0"/>
                        </a:spcAft>
                        <a:buNone/>
                      </a:pPr>
                      <a:r>
                        <a:rPr b="1" lang="fr-FR" sz="1500">
                          <a:solidFill>
                            <a:srgbClr val="172E40"/>
                          </a:solidFill>
                        </a:rPr>
                        <a:t>Bonne relation avec </a:t>
                      </a:r>
                      <a:r>
                        <a:rPr b="1" lang="fr-FR" sz="1500">
                          <a:solidFill>
                            <a:schemeClr val="dk1"/>
                          </a:solidFill>
                          <a:highlight>
                            <a:schemeClr val="dk1"/>
                          </a:highlight>
                        </a:rPr>
                        <a:t>Robin</a:t>
                      </a:r>
                      <a:r>
                        <a:rPr b="1" lang="fr-FR" sz="1500">
                          <a:solidFill>
                            <a:srgbClr val="172E40"/>
                          </a:solidFill>
                        </a:rPr>
                        <a:t>.</a:t>
                      </a:r>
                      <a:endParaRPr b="1" sz="1500">
                        <a:solidFill>
                          <a:srgbClr val="172E40"/>
                        </a:solidFill>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t/>
                      </a:r>
                      <a:endParaRPr b="1" sz="1500">
                        <a:solidFill>
                          <a:srgbClr val="172E40"/>
                        </a:solidFill>
                      </a:endParaRPr>
                    </a:p>
                    <a:p>
                      <a:pPr indent="-323850" lvl="0" marL="457200" rtl="0" algn="l">
                        <a:spcBef>
                          <a:spcPts val="0"/>
                        </a:spcBef>
                        <a:spcAft>
                          <a:spcPts val="0"/>
                        </a:spcAft>
                        <a:buClr>
                          <a:srgbClr val="172E40"/>
                        </a:buClr>
                        <a:buSzPts val="1500"/>
                        <a:buChar char="-"/>
                      </a:pPr>
                      <a:r>
                        <a:rPr b="1" lang="fr-FR" sz="1500">
                          <a:solidFill>
                            <a:srgbClr val="172E40"/>
                          </a:solidFill>
                        </a:rPr>
                        <a:t>lui parler</a:t>
                      </a:r>
                      <a:endParaRPr b="1" sz="1500">
                        <a:solidFill>
                          <a:srgbClr val="172E40"/>
                        </a:solidFill>
                      </a:endParaRPr>
                    </a:p>
                    <a:p>
                      <a:pPr indent="-323850" lvl="0" marL="457200" rtl="0" algn="l">
                        <a:spcBef>
                          <a:spcPts val="0"/>
                        </a:spcBef>
                        <a:spcAft>
                          <a:spcPts val="0"/>
                        </a:spcAft>
                        <a:buClr>
                          <a:srgbClr val="172E40"/>
                        </a:buClr>
                        <a:buSzPts val="1500"/>
                        <a:buChar char="-"/>
                      </a:pPr>
                      <a:r>
                        <a:rPr b="1" lang="fr-FR" sz="1500">
                          <a:solidFill>
                            <a:srgbClr val="172E40"/>
                          </a:solidFill>
                        </a:rPr>
                        <a:t>lui changer les idées</a:t>
                      </a:r>
                      <a:endParaRPr b="1" sz="1500">
                        <a:solidFill>
                          <a:srgbClr val="172E40"/>
                        </a:solidFill>
                      </a:endParaRPr>
                    </a:p>
                    <a:p>
                      <a:pPr indent="-323850" lvl="0" marL="457200" rtl="0" algn="l">
                        <a:spcBef>
                          <a:spcPts val="0"/>
                        </a:spcBef>
                        <a:spcAft>
                          <a:spcPts val="0"/>
                        </a:spcAft>
                        <a:buClr>
                          <a:srgbClr val="172E40"/>
                        </a:buClr>
                        <a:buSzPts val="1500"/>
                        <a:buChar char="-"/>
                      </a:pPr>
                      <a:r>
                        <a:rPr b="1" lang="fr-FR" sz="1500">
                          <a:solidFill>
                            <a:srgbClr val="172E40"/>
                          </a:solidFill>
                        </a:rPr>
                        <a:t>avoir une conversation avec lui</a:t>
                      </a:r>
                      <a:endParaRPr b="1" sz="1500">
                        <a:solidFill>
                          <a:srgbClr val="172E40"/>
                        </a:solidFill>
                      </a:endParaRPr>
                    </a:p>
                    <a:p>
                      <a:pPr indent="-323850" lvl="0" marL="457200" rtl="0" algn="l">
                        <a:spcBef>
                          <a:spcPts val="0"/>
                        </a:spcBef>
                        <a:spcAft>
                          <a:spcPts val="0"/>
                        </a:spcAft>
                        <a:buClr>
                          <a:srgbClr val="172E40"/>
                        </a:buClr>
                        <a:buSzPts val="1500"/>
                        <a:buChar char="-"/>
                      </a:pPr>
                      <a:r>
                        <a:rPr b="1" lang="fr-FR" sz="1500">
                          <a:solidFill>
                            <a:srgbClr val="172E40"/>
                          </a:solidFill>
                        </a:rPr>
                        <a:t>lui parler de son sport, le tennis.</a:t>
                      </a:r>
                      <a:endParaRPr b="1" sz="1500">
                        <a:solidFill>
                          <a:srgbClr val="172E40"/>
                        </a:solidFill>
                      </a:endParaRPr>
                    </a:p>
                    <a:p>
                      <a:pPr indent="0" lvl="0" marL="0" rtl="0" algn="l">
                        <a:spcBef>
                          <a:spcPts val="0"/>
                        </a:spcBef>
                        <a:spcAft>
                          <a:spcPts val="0"/>
                        </a:spcAft>
                        <a:buNone/>
                      </a:pPr>
                      <a:r>
                        <a:t/>
                      </a:r>
                      <a:endParaRPr b="1" sz="1500">
                        <a:solidFill>
                          <a:srgbClr val="172E40"/>
                        </a:solidFill>
                      </a:endParaRPr>
                    </a:p>
                    <a:p>
                      <a:pPr indent="0" lvl="0" marL="0" rtl="0" algn="l">
                        <a:spcBef>
                          <a:spcPts val="0"/>
                        </a:spcBef>
                        <a:spcAft>
                          <a:spcPts val="0"/>
                        </a:spcAft>
                        <a:buNone/>
                      </a:pPr>
                      <a:r>
                        <a:t/>
                      </a:r>
                      <a:endParaRPr b="1" sz="1500">
                        <a:solidFill>
                          <a:srgbClr val="172E40"/>
                        </a:solidFill>
                      </a:endParaRPr>
                    </a:p>
                    <a:p>
                      <a:pPr indent="0" lvl="0" marL="0" rtl="0" algn="l">
                        <a:spcBef>
                          <a:spcPts val="0"/>
                        </a:spcBef>
                        <a:spcAft>
                          <a:spcPts val="0"/>
                        </a:spcAft>
                        <a:buNone/>
                      </a:pPr>
                      <a:r>
                        <a:t/>
                      </a:r>
                      <a:endParaRPr b="1" sz="1500">
                        <a:solidFill>
                          <a:srgbClr val="172E40"/>
                        </a:solidFill>
                      </a:endParaRPr>
                    </a:p>
                    <a:p>
                      <a:pPr indent="0" lvl="0" marL="0" rtl="0" algn="l">
                        <a:spcBef>
                          <a:spcPts val="0"/>
                        </a:spcBef>
                        <a:spcAft>
                          <a:spcPts val="0"/>
                        </a:spcAft>
                        <a:buNone/>
                      </a:pPr>
                      <a:r>
                        <a:t/>
                      </a:r>
                      <a:endParaRPr b="1" sz="1500">
                        <a:solidFill>
                          <a:srgbClr val="172E40"/>
                        </a:solidFill>
                      </a:endParaRPr>
                    </a:p>
                    <a:p>
                      <a:pPr indent="0" lvl="0" marL="0" rtl="0" algn="l">
                        <a:spcBef>
                          <a:spcPts val="0"/>
                        </a:spcBef>
                        <a:spcAft>
                          <a:spcPts val="0"/>
                        </a:spcAft>
                        <a:buNone/>
                      </a:pPr>
                      <a:r>
                        <a:t/>
                      </a:r>
                      <a:endParaRPr b="1" sz="1500">
                        <a:solidFill>
                          <a:srgbClr val="172E40"/>
                        </a:solidFill>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fr-FR" sz="1500">
                          <a:solidFill>
                            <a:srgbClr val="172E40"/>
                          </a:solidFill>
                        </a:rPr>
                        <a:t>Je lui ai parlé un peu, j’ai pris un petit quart d’heure pour lui parler du Tennis, de maillot. Ça s'est bien passé. J’ai pu être ami avec lui. J’étais plus à l’étude avec lui. On rigolait ensemble. J’essayais le plus possible de lui changer les idées.</a:t>
                      </a:r>
                      <a:endParaRPr b="1" sz="1500">
                        <a:solidFill>
                          <a:srgbClr val="172E40"/>
                        </a:solidFill>
                      </a:endParaRPr>
                    </a:p>
                    <a:p>
                      <a:pPr indent="0" lvl="0" marL="0" rtl="0" algn="l">
                        <a:spcBef>
                          <a:spcPts val="0"/>
                        </a:spcBef>
                        <a:spcAft>
                          <a:spcPts val="0"/>
                        </a:spcAft>
                        <a:buNone/>
                      </a:pPr>
                      <a:r>
                        <a:rPr b="1" lang="fr-FR" sz="1500">
                          <a:solidFill>
                            <a:srgbClr val="172E40"/>
                          </a:solidFill>
                        </a:rPr>
                        <a:t>Et c’est passé. </a:t>
                      </a:r>
                      <a:endParaRPr b="1" sz="1500">
                        <a:solidFill>
                          <a:srgbClr val="172E40"/>
                        </a:solidFill>
                      </a:endParaRPr>
                    </a:p>
                    <a:p>
                      <a:pPr indent="0" lvl="0" marL="0" rtl="0" algn="l">
                        <a:spcBef>
                          <a:spcPts val="0"/>
                        </a:spcBef>
                        <a:spcAft>
                          <a:spcPts val="0"/>
                        </a:spcAft>
                        <a:buNone/>
                      </a:pPr>
                      <a:r>
                        <a:rPr b="1" lang="fr-FR" sz="1500">
                          <a:solidFill>
                            <a:srgbClr val="172E40"/>
                          </a:solidFill>
                        </a:rPr>
                        <a:t>Il était beaucoup mieux qu’avant.</a:t>
                      </a:r>
                      <a:endParaRPr b="1" sz="1500">
                        <a:solidFill>
                          <a:srgbClr val="172E40"/>
                        </a:solidFill>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fr-FR" sz="1500">
                          <a:solidFill>
                            <a:srgbClr val="172E40"/>
                          </a:solidFill>
                        </a:rPr>
                        <a:t>Pratiquement toutes les personnes interrogées, on se donne l’occasion de se parler, de ce qu’on pourrait lui dire pour qu’il aille mieux. On se met tous sur une table à la cantine pour trouver des solutions pour leur parler, les faire sourire.</a:t>
                      </a:r>
                      <a:endParaRPr b="1" sz="1500">
                        <a:solidFill>
                          <a:srgbClr val="172E40"/>
                        </a:solidFill>
                      </a:endParaRPr>
                    </a:p>
                    <a:p>
                      <a:pPr indent="0" lvl="0" marL="0" rtl="0" algn="l">
                        <a:spcBef>
                          <a:spcPts val="0"/>
                        </a:spcBef>
                        <a:spcAft>
                          <a:spcPts val="0"/>
                        </a:spcAft>
                        <a:buNone/>
                      </a:pPr>
                      <a:r>
                        <a:t/>
                      </a:r>
                      <a:endParaRPr b="1" sz="1500">
                        <a:solidFill>
                          <a:srgbClr val="172E40"/>
                        </a:solidFill>
                      </a:endParaRPr>
                    </a:p>
                    <a:p>
                      <a:pPr indent="0" lvl="0" marL="0" rtl="0" algn="l">
                        <a:spcBef>
                          <a:spcPts val="0"/>
                        </a:spcBef>
                        <a:spcAft>
                          <a:spcPts val="0"/>
                        </a:spcAft>
                        <a:buNone/>
                      </a:pPr>
                      <a:r>
                        <a:t/>
                      </a:r>
                      <a:endParaRPr b="1" sz="1500">
                        <a:solidFill>
                          <a:srgbClr val="172E40"/>
                        </a:solidFill>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7" name="Shape 127"/>
        <p:cNvGrpSpPr/>
        <p:nvPr/>
      </p:nvGrpSpPr>
      <p:grpSpPr>
        <a:xfrm>
          <a:off x="0" y="0"/>
          <a:ext cx="0" cy="0"/>
          <a:chOff x="0" y="0"/>
          <a:chExt cx="0" cy="0"/>
        </a:xfrm>
      </p:grpSpPr>
      <p:sp>
        <p:nvSpPr>
          <p:cNvPr id="128" name="Google Shape;128;p2"/>
          <p:cNvSpPr txBox="1"/>
          <p:nvPr>
            <p:ph type="title"/>
          </p:nvPr>
        </p:nvSpPr>
        <p:spPr>
          <a:xfrm>
            <a:off x="930331" y="631373"/>
            <a:ext cx="4018800" cy="20355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b="1" lang="fr-FR">
                <a:latin typeface="Proxima Nova"/>
                <a:ea typeface="Proxima Nova"/>
                <a:cs typeface="Proxima Nova"/>
                <a:sym typeface="Proxima Nova"/>
              </a:rPr>
              <a:t>Ordre du jour</a:t>
            </a:r>
            <a:endParaRPr b="1">
              <a:latin typeface="Proxima Nova"/>
              <a:ea typeface="Proxima Nova"/>
              <a:cs typeface="Proxima Nova"/>
              <a:sym typeface="Proxima Nova"/>
            </a:endParaRPr>
          </a:p>
        </p:txBody>
      </p:sp>
      <p:sp>
        <p:nvSpPr>
          <p:cNvPr id="129" name="Google Shape;129;p2"/>
          <p:cNvSpPr txBox="1"/>
          <p:nvPr>
            <p:ph idx="1" type="body"/>
          </p:nvPr>
        </p:nvSpPr>
        <p:spPr>
          <a:xfrm>
            <a:off x="930325" y="1641900"/>
            <a:ext cx="4840500" cy="4230300"/>
          </a:xfrm>
          <a:prstGeom prst="rect">
            <a:avLst/>
          </a:prstGeom>
          <a:noFill/>
          <a:ln>
            <a:noFill/>
          </a:ln>
        </p:spPr>
        <p:txBody>
          <a:bodyPr anchorCtr="0" anchor="t" bIns="45700" lIns="91425" spcFirstLastPara="1" rIns="91425" wrap="square" tIns="45700">
            <a:normAutofit/>
          </a:bodyPr>
          <a:lstStyle/>
          <a:p>
            <a:pPr indent="-387350" lvl="0" marL="457200" rtl="0" algn="l">
              <a:lnSpc>
                <a:spcPct val="115000"/>
              </a:lnSpc>
              <a:spcBef>
                <a:spcPts val="0"/>
              </a:spcBef>
              <a:spcAft>
                <a:spcPts val="0"/>
              </a:spcAft>
              <a:buSzPts val="2500"/>
              <a:buChar char="●"/>
            </a:pPr>
            <a:r>
              <a:rPr lang="fr-FR" sz="2500"/>
              <a:t>Le harcèlement à l’école : c’est quoi ?</a:t>
            </a:r>
            <a:endParaRPr sz="2500"/>
          </a:p>
          <a:p>
            <a:pPr indent="-387350" lvl="0" marL="457200" rtl="0" algn="l">
              <a:lnSpc>
                <a:spcPct val="115000"/>
              </a:lnSpc>
              <a:spcBef>
                <a:spcPts val="0"/>
              </a:spcBef>
              <a:spcAft>
                <a:spcPts val="0"/>
              </a:spcAft>
              <a:buSzPts val="2500"/>
              <a:buChar char="●"/>
            </a:pPr>
            <a:r>
              <a:rPr lang="fr-FR" sz="2500"/>
              <a:t>La MPP, c’est quoi </a:t>
            </a:r>
            <a:r>
              <a:rPr lang="fr-FR" sz="2500"/>
              <a:t>?</a:t>
            </a:r>
            <a:endParaRPr/>
          </a:p>
          <a:p>
            <a:pPr indent="-387350" lvl="0" marL="457200" rtl="0" algn="l">
              <a:lnSpc>
                <a:spcPct val="115000"/>
              </a:lnSpc>
              <a:spcBef>
                <a:spcPts val="0"/>
              </a:spcBef>
              <a:spcAft>
                <a:spcPts val="0"/>
              </a:spcAft>
              <a:buSzPts val="2500"/>
              <a:buChar char="●"/>
            </a:pPr>
            <a:r>
              <a:rPr lang="fr-FR" sz="2500"/>
              <a:t>La prévention</a:t>
            </a:r>
            <a:endParaRPr/>
          </a:p>
          <a:p>
            <a:pPr indent="-387350" lvl="0" marL="457200" rtl="0" algn="l">
              <a:lnSpc>
                <a:spcPct val="115000"/>
              </a:lnSpc>
              <a:spcBef>
                <a:spcPts val="0"/>
              </a:spcBef>
              <a:spcAft>
                <a:spcPts val="0"/>
              </a:spcAft>
              <a:buSzPts val="2500"/>
              <a:buChar char="●"/>
            </a:pPr>
            <a:r>
              <a:rPr lang="fr-FR" sz="2500"/>
              <a:t>Traiter des situations</a:t>
            </a:r>
            <a:endParaRPr/>
          </a:p>
          <a:p>
            <a:pPr indent="-387350" lvl="0" marL="457200" rtl="0" algn="l">
              <a:lnSpc>
                <a:spcPct val="115000"/>
              </a:lnSpc>
              <a:spcBef>
                <a:spcPts val="0"/>
              </a:spcBef>
              <a:spcAft>
                <a:spcPts val="0"/>
              </a:spcAft>
              <a:buSzPts val="2500"/>
              <a:buChar char="●"/>
            </a:pPr>
            <a:r>
              <a:rPr lang="fr-FR" sz="2500"/>
              <a:t>La question de la sanction</a:t>
            </a:r>
            <a:endParaRPr/>
          </a:p>
          <a:p>
            <a:pPr indent="-387350" lvl="0" marL="457200" rtl="0" algn="l">
              <a:lnSpc>
                <a:spcPct val="115000"/>
              </a:lnSpc>
              <a:spcBef>
                <a:spcPts val="0"/>
              </a:spcBef>
              <a:spcAft>
                <a:spcPts val="0"/>
              </a:spcAft>
              <a:buSzPts val="2500"/>
              <a:buChar char="●"/>
            </a:pPr>
            <a:r>
              <a:rPr lang="fr-FR" sz="2500"/>
              <a:t>Les protocoles</a:t>
            </a:r>
            <a:endParaRPr/>
          </a:p>
          <a:p>
            <a:pPr indent="-387350" lvl="0" marL="457200" rtl="0" algn="l">
              <a:lnSpc>
                <a:spcPct val="115000"/>
              </a:lnSpc>
              <a:spcBef>
                <a:spcPts val="0"/>
              </a:spcBef>
              <a:spcAft>
                <a:spcPts val="0"/>
              </a:spcAft>
              <a:buSzPts val="2500"/>
              <a:buChar char="●"/>
            </a:pPr>
            <a:r>
              <a:rPr lang="fr-FR" sz="2500"/>
              <a:t>La question des familles</a:t>
            </a:r>
            <a:endParaRPr/>
          </a:p>
        </p:txBody>
      </p:sp>
      <p:pic>
        <p:nvPicPr>
          <p:cNvPr id="130" name="Google Shape;130;p2"/>
          <p:cNvPicPr preferRelativeResize="0"/>
          <p:nvPr/>
        </p:nvPicPr>
        <p:blipFill>
          <a:blip r:embed="rId3">
            <a:alphaModFix/>
          </a:blip>
          <a:stretch>
            <a:fillRect/>
          </a:stretch>
        </p:blipFill>
        <p:spPr>
          <a:xfrm>
            <a:off x="6075625" y="1441175"/>
            <a:ext cx="6116376" cy="39756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0"/>
          <p:cNvSpPr txBox="1"/>
          <p:nvPr>
            <p:ph type="title"/>
          </p:nvPr>
        </p:nvSpPr>
        <p:spPr>
          <a:xfrm>
            <a:off x="1289550" y="2722355"/>
            <a:ext cx="9612900" cy="1413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9000"/>
              </a:lnSpc>
              <a:spcBef>
                <a:spcPts val="0"/>
              </a:spcBef>
              <a:spcAft>
                <a:spcPts val="0"/>
              </a:spcAft>
              <a:buClr>
                <a:schemeClr val="accent1"/>
              </a:buClr>
              <a:buSzPct val="100000"/>
              <a:buFont typeface="Libre Franklin"/>
              <a:buNone/>
            </a:pPr>
            <a:r>
              <a:rPr b="1" lang="fr-FR"/>
              <a:t>MISES EN SITUATION</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2" name="Shape 302"/>
        <p:cNvGrpSpPr/>
        <p:nvPr/>
      </p:nvGrpSpPr>
      <p:grpSpPr>
        <a:xfrm>
          <a:off x="0" y="0"/>
          <a:ext cx="0" cy="0"/>
          <a:chOff x="0" y="0"/>
          <a:chExt cx="0" cy="0"/>
        </a:xfrm>
      </p:grpSpPr>
      <p:sp>
        <p:nvSpPr>
          <p:cNvPr id="303" name="Google Shape;303;p11"/>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4" name="Google Shape;304;p11"/>
          <p:cNvSpPr txBox="1"/>
          <p:nvPr>
            <p:ph type="title"/>
          </p:nvPr>
        </p:nvSpPr>
        <p:spPr>
          <a:xfrm>
            <a:off x="5100824" y="685800"/>
            <a:ext cx="6176776"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fr-FR"/>
              <a:t>La question de la sanction</a:t>
            </a:r>
            <a:endParaRPr/>
          </a:p>
        </p:txBody>
      </p:sp>
      <p:pic>
        <p:nvPicPr>
          <p:cNvPr descr="Point d’exclamation sur un arrière-plan jaune" id="305" name="Google Shape;305;p11"/>
          <p:cNvPicPr preferRelativeResize="0"/>
          <p:nvPr/>
        </p:nvPicPr>
        <p:blipFill rotWithShape="1">
          <a:blip r:embed="rId3">
            <a:alphaModFix/>
          </a:blip>
          <a:srcRect b="0" l="32543" r="19626" t="0"/>
          <a:stretch/>
        </p:blipFill>
        <p:spPr>
          <a:xfrm>
            <a:off x="-1" y="10"/>
            <a:ext cx="4373546" cy="6857990"/>
          </a:xfrm>
          <a:prstGeom prst="rect">
            <a:avLst/>
          </a:prstGeom>
          <a:noFill/>
          <a:ln>
            <a:noFill/>
          </a:ln>
        </p:spPr>
      </p:pic>
      <p:sp>
        <p:nvSpPr>
          <p:cNvPr id="306" name="Google Shape;306;p11"/>
          <p:cNvSpPr/>
          <p:nvPr/>
        </p:nvSpPr>
        <p:spPr>
          <a:xfrm>
            <a:off x="437354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txBox="1"/>
          <p:nvPr>
            <p:ph idx="1" type="body"/>
          </p:nvPr>
        </p:nvSpPr>
        <p:spPr>
          <a:xfrm>
            <a:off x="5100824" y="2286000"/>
            <a:ext cx="6176776" cy="35814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fr-FR"/>
              <a:t>Une méthode qui ne blâme pas</a:t>
            </a:r>
            <a:endParaRPr/>
          </a:p>
          <a:p>
            <a:pPr indent="-384048" lvl="1" marL="914400" rtl="0" algn="l">
              <a:lnSpc>
                <a:spcPct val="94000"/>
              </a:lnSpc>
              <a:spcBef>
                <a:spcPts val="700"/>
              </a:spcBef>
              <a:spcAft>
                <a:spcPts val="0"/>
              </a:spcAft>
              <a:buClr>
                <a:schemeClr val="dk2"/>
              </a:buClr>
              <a:buSzPts val="2000"/>
              <a:buChar char="–"/>
            </a:pPr>
            <a:r>
              <a:rPr lang="fr-FR"/>
              <a:t>Pour protéger la cible</a:t>
            </a:r>
            <a:endParaRPr/>
          </a:p>
          <a:p>
            <a:pPr indent="-384048" lvl="1" marL="914400" rtl="0" algn="l">
              <a:lnSpc>
                <a:spcPct val="94000"/>
              </a:lnSpc>
              <a:spcBef>
                <a:spcPts val="700"/>
              </a:spcBef>
              <a:spcAft>
                <a:spcPts val="0"/>
              </a:spcAft>
              <a:buClr>
                <a:schemeClr val="dk2"/>
              </a:buClr>
              <a:buSzPts val="2000"/>
              <a:buChar char="–"/>
            </a:pPr>
            <a:r>
              <a:rPr lang="fr-FR"/>
              <a:t>Pour placer l’intimidateur en situation de trouver des suggestions</a:t>
            </a:r>
            <a:endParaRPr/>
          </a:p>
          <a:p>
            <a:pPr indent="-257048" lvl="1" marL="914400" rtl="0" algn="l">
              <a:lnSpc>
                <a:spcPct val="94000"/>
              </a:lnSpc>
              <a:spcBef>
                <a:spcPts val="7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lang="fr-FR"/>
              <a:t>Si on doit sanctionne, se poser trois questions : </a:t>
            </a:r>
            <a:endParaRPr/>
          </a:p>
          <a:p>
            <a:pPr indent="-384048" lvl="1" marL="914400" rtl="0" algn="l">
              <a:lnSpc>
                <a:spcPct val="94000"/>
              </a:lnSpc>
              <a:spcBef>
                <a:spcPts val="700"/>
              </a:spcBef>
              <a:spcAft>
                <a:spcPts val="0"/>
              </a:spcAft>
              <a:buClr>
                <a:schemeClr val="dk2"/>
              </a:buClr>
              <a:buSzPts val="2000"/>
              <a:buChar char="–"/>
            </a:pPr>
            <a:r>
              <a:rPr lang="fr-FR"/>
              <a:t>Que sanctionne-t-on ?</a:t>
            </a:r>
            <a:endParaRPr/>
          </a:p>
          <a:p>
            <a:pPr indent="-384048" lvl="1" marL="914400" rtl="0" algn="l">
              <a:lnSpc>
                <a:spcPct val="94000"/>
              </a:lnSpc>
              <a:spcBef>
                <a:spcPts val="700"/>
              </a:spcBef>
              <a:spcAft>
                <a:spcPts val="0"/>
              </a:spcAft>
              <a:buClr>
                <a:schemeClr val="dk2"/>
              </a:buClr>
              <a:buSzPts val="2000"/>
              <a:buChar char="–"/>
            </a:pPr>
            <a:r>
              <a:rPr lang="fr-FR"/>
              <a:t>Qui prononce la sanction ?</a:t>
            </a:r>
            <a:endParaRPr/>
          </a:p>
          <a:p>
            <a:pPr indent="-384048" lvl="1" marL="914400" rtl="0" algn="l">
              <a:lnSpc>
                <a:spcPct val="94000"/>
              </a:lnSpc>
              <a:spcBef>
                <a:spcPts val="700"/>
              </a:spcBef>
              <a:spcAft>
                <a:spcPts val="0"/>
              </a:spcAft>
              <a:buClr>
                <a:schemeClr val="dk2"/>
              </a:buClr>
              <a:buSzPts val="2000"/>
              <a:buChar char="–"/>
            </a:pPr>
            <a:r>
              <a:rPr lang="fr-FR"/>
              <a:t>Comment sanctionne-t-on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2"/>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fr-FR"/>
              <a:t>Les protocoles</a:t>
            </a:r>
            <a:endParaRPr/>
          </a:p>
        </p:txBody>
      </p:sp>
      <p:grpSp>
        <p:nvGrpSpPr>
          <p:cNvPr id="314" name="Google Shape;314;p12"/>
          <p:cNvGrpSpPr/>
          <p:nvPr/>
        </p:nvGrpSpPr>
        <p:grpSpPr>
          <a:xfrm>
            <a:off x="1371600" y="2286043"/>
            <a:ext cx="9601200" cy="3581312"/>
            <a:chOff x="0" y="43"/>
            <a:chExt cx="9601200" cy="3581312"/>
          </a:xfrm>
        </p:grpSpPr>
        <p:sp>
          <p:nvSpPr>
            <p:cNvPr id="315" name="Google Shape;315;p12"/>
            <p:cNvSpPr/>
            <p:nvPr/>
          </p:nvSpPr>
          <p:spPr>
            <a:xfrm rot="5400000">
              <a:off x="5830023" y="-2198849"/>
              <a:ext cx="1397585" cy="6144768"/>
            </a:xfrm>
            <a:prstGeom prst="round2SameRect">
              <a:avLst>
                <a:gd fmla="val 16667" name="adj1"/>
                <a:gd fmla="val 0" name="adj2"/>
              </a:avLst>
            </a:prstGeom>
            <a:solidFill>
              <a:srgbClr val="D3DFE2">
                <a:alpha val="89803"/>
              </a:srgbClr>
            </a:solidFill>
            <a:ln cap="flat" cmpd="sng" w="34925">
              <a:solidFill>
                <a:srgbClr val="D3DFE2">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txBox="1"/>
            <p:nvPr/>
          </p:nvSpPr>
          <p:spPr>
            <a:xfrm>
              <a:off x="3456432" y="242966"/>
              <a:ext cx="6076544" cy="1261137"/>
            </a:xfrm>
            <a:prstGeom prst="rect">
              <a:avLst/>
            </a:prstGeom>
            <a:noFill/>
            <a:ln>
              <a:noFill/>
            </a:ln>
          </p:spPr>
          <p:txBody>
            <a:bodyPr anchorCtr="0" anchor="ctr" bIns="38100" lIns="76200" spcFirstLastPara="1" rIns="76200" wrap="square" tIns="38100">
              <a:noAutofit/>
            </a:bodyPr>
            <a:lstStyle/>
            <a:p>
              <a:pPr indent="-228600" lvl="1" marL="228600" marR="0" rtl="0" algn="l">
                <a:lnSpc>
                  <a:spcPct val="90000"/>
                </a:lnSpc>
                <a:spcBef>
                  <a:spcPts val="0"/>
                </a:spcBef>
                <a:spcAft>
                  <a:spcPts val="0"/>
                </a:spcAft>
                <a:buClr>
                  <a:schemeClr val="dk1"/>
                </a:buClr>
                <a:buSzPts val="2000"/>
                <a:buFont typeface="Libre Franklin"/>
                <a:buChar char="•"/>
              </a:pPr>
              <a:r>
                <a:rPr b="0" i="0" lang="fr-FR" sz="2000" u="none" cap="none" strike="noStrike">
                  <a:solidFill>
                    <a:schemeClr val="dk1"/>
                  </a:solidFill>
                  <a:latin typeface="Libre Franklin"/>
                  <a:ea typeface="Libre Franklin"/>
                  <a:cs typeface="Libre Franklin"/>
                  <a:sym typeface="Libre Franklin"/>
                </a:rPr>
                <a:t>Existence d’une cellule dont le rôle est</a:t>
              </a:r>
              <a:endParaRPr sz="2000">
                <a:solidFill>
                  <a:schemeClr val="dk1"/>
                </a:solidFill>
                <a:latin typeface="Libre Franklin"/>
                <a:ea typeface="Libre Franklin"/>
                <a:cs typeface="Libre Franklin"/>
                <a:sym typeface="Libre Franklin"/>
              </a:endParaRPr>
            </a:p>
            <a:p>
              <a:pPr indent="0" lvl="0" marL="0" marR="0" rtl="0" algn="l">
                <a:lnSpc>
                  <a:spcPct val="90000"/>
                </a:lnSpc>
                <a:spcBef>
                  <a:spcPts val="0"/>
                </a:spcBef>
                <a:spcAft>
                  <a:spcPts val="0"/>
                </a:spcAft>
                <a:buNone/>
              </a:pPr>
              <a:r>
                <a:rPr b="0" i="0" lang="fr-FR" sz="2000" u="none" cap="none" strike="noStrike">
                  <a:solidFill>
                    <a:schemeClr val="dk1"/>
                  </a:solidFill>
                  <a:latin typeface="Libre Franklin"/>
                  <a:ea typeface="Libre Franklin"/>
                  <a:cs typeface="Libre Franklin"/>
                  <a:sym typeface="Libre Franklin"/>
                </a:rPr>
                <a:t>de veiller au bien-être des élèves</a:t>
              </a:r>
              <a:endParaRPr b="0" i="0" sz="2000" u="none" cap="none" strike="noStrike">
                <a:solidFill>
                  <a:schemeClr val="dk1"/>
                </a:solidFill>
                <a:latin typeface="Libre Franklin"/>
                <a:ea typeface="Libre Franklin"/>
                <a:cs typeface="Libre Franklin"/>
                <a:sym typeface="Libre Franklin"/>
              </a:endParaRPr>
            </a:p>
            <a:p>
              <a:pPr indent="-228600" lvl="1" marL="228600" marR="0" rtl="0" algn="l">
                <a:lnSpc>
                  <a:spcPct val="90000"/>
                </a:lnSpc>
                <a:spcBef>
                  <a:spcPts val="300"/>
                </a:spcBef>
                <a:spcAft>
                  <a:spcPts val="0"/>
                </a:spcAft>
                <a:buClr>
                  <a:schemeClr val="dk1"/>
                </a:buClr>
                <a:buSzPts val="2000"/>
                <a:buFont typeface="Libre Franklin"/>
                <a:buChar char="•"/>
              </a:pPr>
              <a:r>
                <a:rPr b="0" i="0" lang="fr-FR" sz="2000" u="none" cap="none" strike="noStrike">
                  <a:solidFill>
                    <a:schemeClr val="dk1"/>
                  </a:solidFill>
                  <a:latin typeface="Libre Franklin"/>
                  <a:ea typeface="Libre Franklin"/>
                  <a:cs typeface="Libre Franklin"/>
                  <a:sym typeface="Libre Franklin"/>
                </a:rPr>
                <a:t>Les élèves peuvent être amenés à être rencontrés en entretien</a:t>
              </a:r>
              <a:endParaRPr b="0" i="0" sz="2000" u="none" cap="none" strike="noStrike">
                <a:solidFill>
                  <a:schemeClr val="dk1"/>
                </a:solidFill>
                <a:latin typeface="Libre Franklin"/>
                <a:ea typeface="Libre Franklin"/>
                <a:cs typeface="Libre Franklin"/>
                <a:sym typeface="Libre Franklin"/>
              </a:endParaRPr>
            </a:p>
          </p:txBody>
        </p:sp>
        <p:sp>
          <p:nvSpPr>
            <p:cNvPr id="317" name="Google Shape;317;p12"/>
            <p:cNvSpPr/>
            <p:nvPr/>
          </p:nvSpPr>
          <p:spPr>
            <a:xfrm>
              <a:off x="0" y="43"/>
              <a:ext cx="3456432" cy="1746981"/>
            </a:xfrm>
            <a:prstGeom prst="roundRect">
              <a:avLst>
                <a:gd fmla="val 16667" name="adj"/>
              </a:avLst>
            </a:prstGeom>
            <a:solidFill>
              <a:schemeClr val="accent1"/>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txBox="1"/>
            <p:nvPr/>
          </p:nvSpPr>
          <p:spPr>
            <a:xfrm>
              <a:off x="85281" y="85324"/>
              <a:ext cx="3285870" cy="1576419"/>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Libre Franklin"/>
                <a:buNone/>
              </a:pPr>
              <a:r>
                <a:rPr lang="fr-FR" sz="2800">
                  <a:solidFill>
                    <a:schemeClr val="lt1"/>
                  </a:solidFill>
                  <a:latin typeface="Libre Franklin"/>
                  <a:ea typeface="Libre Franklin"/>
                  <a:cs typeface="Libre Franklin"/>
                  <a:sym typeface="Libre Franklin"/>
                </a:rPr>
                <a:t>Un protocole externe à destination des familles : </a:t>
              </a:r>
              <a:endParaRPr sz="2800">
                <a:solidFill>
                  <a:schemeClr val="lt1"/>
                </a:solidFill>
                <a:latin typeface="Libre Franklin"/>
                <a:ea typeface="Libre Franklin"/>
                <a:cs typeface="Libre Franklin"/>
                <a:sym typeface="Libre Franklin"/>
              </a:endParaRPr>
            </a:p>
          </p:txBody>
        </p:sp>
        <p:sp>
          <p:nvSpPr>
            <p:cNvPr id="319" name="Google Shape;319;p12"/>
            <p:cNvSpPr/>
            <p:nvPr/>
          </p:nvSpPr>
          <p:spPr>
            <a:xfrm rot="5400000">
              <a:off x="5830023" y="-364518"/>
              <a:ext cx="1397585" cy="6144768"/>
            </a:xfrm>
            <a:prstGeom prst="round2SameRect">
              <a:avLst>
                <a:gd fmla="val 16667" name="adj1"/>
                <a:gd fmla="val 0" name="adj2"/>
              </a:avLst>
            </a:prstGeom>
            <a:solidFill>
              <a:srgbClr val="D3DFE2">
                <a:alpha val="89803"/>
              </a:srgbClr>
            </a:solidFill>
            <a:ln cap="flat" cmpd="sng" w="34925">
              <a:solidFill>
                <a:srgbClr val="D3DFE2">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txBox="1"/>
            <p:nvPr/>
          </p:nvSpPr>
          <p:spPr>
            <a:xfrm>
              <a:off x="3456432" y="2077297"/>
              <a:ext cx="6076544" cy="1261137"/>
            </a:xfrm>
            <a:prstGeom prst="rect">
              <a:avLst/>
            </a:prstGeom>
            <a:noFill/>
            <a:ln>
              <a:noFill/>
            </a:ln>
          </p:spPr>
          <p:txBody>
            <a:bodyPr anchorCtr="0" anchor="ctr" bIns="38100" lIns="76200" spcFirstLastPara="1" rIns="76200" wrap="square" tIns="38100">
              <a:noAutofit/>
            </a:bodyPr>
            <a:lstStyle/>
            <a:p>
              <a:pPr indent="-228600" lvl="1" marL="228600" marR="0" rtl="0" algn="l">
                <a:lnSpc>
                  <a:spcPct val="90000"/>
                </a:lnSpc>
                <a:spcBef>
                  <a:spcPts val="0"/>
                </a:spcBef>
                <a:spcAft>
                  <a:spcPts val="0"/>
                </a:spcAft>
                <a:buClr>
                  <a:schemeClr val="dk1"/>
                </a:buClr>
                <a:buSzPts val="2000"/>
                <a:buFont typeface="Libre Franklin"/>
                <a:buChar char="•"/>
              </a:pPr>
              <a:r>
                <a:rPr b="0" i="0" lang="fr-FR" sz="2000" u="none" cap="none" strike="noStrike">
                  <a:solidFill>
                    <a:schemeClr val="dk1"/>
                  </a:solidFill>
                  <a:latin typeface="Libre Franklin"/>
                  <a:ea typeface="Libre Franklin"/>
                  <a:cs typeface="Libre Franklin"/>
                  <a:sym typeface="Libre Franklin"/>
                </a:rPr>
                <a:t>Nom donné à l’équipe et membres</a:t>
              </a:r>
              <a:endParaRPr b="0" i="0" sz="2000" u="none" cap="none" strike="noStrike">
                <a:solidFill>
                  <a:schemeClr val="dk1"/>
                </a:solidFill>
                <a:latin typeface="Libre Franklin"/>
                <a:ea typeface="Libre Franklin"/>
                <a:cs typeface="Libre Franklin"/>
                <a:sym typeface="Libre Franklin"/>
              </a:endParaRPr>
            </a:p>
            <a:p>
              <a:pPr indent="-228600" lvl="1" marL="228600" marR="0" rtl="0" algn="l">
                <a:lnSpc>
                  <a:spcPct val="90000"/>
                </a:lnSpc>
                <a:spcBef>
                  <a:spcPts val="300"/>
                </a:spcBef>
                <a:spcAft>
                  <a:spcPts val="0"/>
                </a:spcAft>
                <a:buClr>
                  <a:schemeClr val="dk1"/>
                </a:buClr>
                <a:buSzPts val="2000"/>
                <a:buFont typeface="Libre Franklin"/>
                <a:buChar char="•"/>
              </a:pPr>
              <a:r>
                <a:rPr b="0" i="0" lang="fr-FR" sz="2000" u="none" cap="none" strike="noStrike">
                  <a:solidFill>
                    <a:schemeClr val="dk1"/>
                  </a:solidFill>
                  <a:latin typeface="Libre Franklin"/>
                  <a:ea typeface="Libre Franklin"/>
                  <a:cs typeface="Libre Franklin"/>
                  <a:sym typeface="Libre Franklin"/>
                </a:rPr>
                <a:t>Rôle et missions de la cellule</a:t>
              </a:r>
              <a:endParaRPr b="0" i="0" sz="2000" u="none" cap="none" strike="noStrike">
                <a:solidFill>
                  <a:schemeClr val="dk1"/>
                </a:solidFill>
                <a:latin typeface="Libre Franklin"/>
                <a:ea typeface="Libre Franklin"/>
                <a:cs typeface="Libre Franklin"/>
                <a:sym typeface="Libre Franklin"/>
              </a:endParaRPr>
            </a:p>
            <a:p>
              <a:pPr indent="-228600" lvl="1" marL="228600" marR="0" rtl="0" algn="l">
                <a:lnSpc>
                  <a:spcPct val="90000"/>
                </a:lnSpc>
                <a:spcBef>
                  <a:spcPts val="300"/>
                </a:spcBef>
                <a:spcAft>
                  <a:spcPts val="0"/>
                </a:spcAft>
                <a:buClr>
                  <a:schemeClr val="dk1"/>
                </a:buClr>
                <a:buSzPts val="2000"/>
                <a:buFont typeface="Libre Franklin"/>
                <a:buChar char="•"/>
              </a:pPr>
              <a:r>
                <a:rPr b="0" i="0" lang="fr-FR" sz="2000" u="none" cap="none" strike="noStrike">
                  <a:solidFill>
                    <a:schemeClr val="dk1"/>
                  </a:solidFill>
                  <a:latin typeface="Libre Franklin"/>
                  <a:ea typeface="Libre Franklin"/>
                  <a:cs typeface="Libre Franklin"/>
                  <a:sym typeface="Libre Franklin"/>
                </a:rPr>
                <a:t>Modalités de prise en charge des élèves</a:t>
              </a:r>
              <a:endParaRPr b="0" i="0" sz="2000" u="none" cap="none" strike="noStrike">
                <a:solidFill>
                  <a:schemeClr val="dk1"/>
                </a:solidFill>
                <a:latin typeface="Libre Franklin"/>
                <a:ea typeface="Libre Franklin"/>
                <a:cs typeface="Libre Franklin"/>
                <a:sym typeface="Libre Franklin"/>
              </a:endParaRPr>
            </a:p>
            <a:p>
              <a:pPr indent="-228600" lvl="1" marL="228600" marR="0" rtl="0" algn="l">
                <a:lnSpc>
                  <a:spcPct val="90000"/>
                </a:lnSpc>
                <a:spcBef>
                  <a:spcPts val="300"/>
                </a:spcBef>
                <a:spcAft>
                  <a:spcPts val="0"/>
                </a:spcAft>
                <a:buClr>
                  <a:schemeClr val="dk1"/>
                </a:buClr>
                <a:buSzPts val="2000"/>
                <a:buFont typeface="Libre Franklin"/>
                <a:buChar char="•"/>
              </a:pPr>
              <a:r>
                <a:rPr b="0" i="0" lang="fr-FR" sz="2000" u="none" cap="none" strike="noStrike">
                  <a:solidFill>
                    <a:schemeClr val="dk1"/>
                  </a:solidFill>
                  <a:latin typeface="Libre Franklin"/>
                  <a:ea typeface="Libre Franklin"/>
                  <a:cs typeface="Libre Franklin"/>
                  <a:sym typeface="Libre Franklin"/>
                </a:rPr>
                <a:t>Conseils pour le signalement des situations</a:t>
              </a:r>
              <a:endParaRPr b="0" i="0" sz="2000" u="none" cap="none" strike="noStrike">
                <a:solidFill>
                  <a:schemeClr val="dk1"/>
                </a:solidFill>
                <a:latin typeface="Libre Franklin"/>
                <a:ea typeface="Libre Franklin"/>
                <a:cs typeface="Libre Franklin"/>
                <a:sym typeface="Libre Franklin"/>
              </a:endParaRPr>
            </a:p>
          </p:txBody>
        </p:sp>
        <p:sp>
          <p:nvSpPr>
            <p:cNvPr id="321" name="Google Shape;321;p12"/>
            <p:cNvSpPr/>
            <p:nvPr/>
          </p:nvSpPr>
          <p:spPr>
            <a:xfrm>
              <a:off x="0" y="1834374"/>
              <a:ext cx="3456432" cy="1746981"/>
            </a:xfrm>
            <a:prstGeom prst="roundRect">
              <a:avLst>
                <a:gd fmla="val 16667" name="adj"/>
              </a:avLst>
            </a:prstGeom>
            <a:solidFill>
              <a:schemeClr val="accent1"/>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txBox="1"/>
            <p:nvPr/>
          </p:nvSpPr>
          <p:spPr>
            <a:xfrm>
              <a:off x="85281" y="1919655"/>
              <a:ext cx="3285870" cy="1576419"/>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Libre Franklin"/>
                <a:buNone/>
              </a:pPr>
              <a:r>
                <a:rPr lang="fr-FR" sz="2800">
                  <a:solidFill>
                    <a:schemeClr val="lt1"/>
                  </a:solidFill>
                  <a:latin typeface="Libre Franklin"/>
                  <a:ea typeface="Libre Franklin"/>
                  <a:cs typeface="Libre Franklin"/>
                  <a:sym typeface="Libre Franklin"/>
                </a:rPr>
                <a:t>Un protocole interne à destination des professionnels : </a:t>
              </a:r>
              <a:endParaRPr sz="2800">
                <a:solidFill>
                  <a:schemeClr val="lt1"/>
                </a:solidFill>
                <a:latin typeface="Libre Franklin"/>
                <a:ea typeface="Libre Franklin"/>
                <a:cs typeface="Libre Franklin"/>
                <a:sym typeface="Libre Franklin"/>
              </a:endParaRPr>
            </a:p>
          </p:txBody>
        </p:sp>
      </p:grpSp>
      <p:pic>
        <p:nvPicPr>
          <p:cNvPr id="323" name="Google Shape;323;p12"/>
          <p:cNvPicPr preferRelativeResize="0"/>
          <p:nvPr/>
        </p:nvPicPr>
        <p:blipFill>
          <a:blip r:embed="rId3">
            <a:alphaModFix/>
          </a:blip>
          <a:stretch>
            <a:fillRect/>
          </a:stretch>
        </p:blipFill>
        <p:spPr>
          <a:xfrm rot="625060">
            <a:off x="10304264" y="4407188"/>
            <a:ext cx="1581468" cy="2183120"/>
          </a:xfrm>
          <a:prstGeom prst="rect">
            <a:avLst/>
          </a:prstGeom>
          <a:noFill/>
          <a:ln>
            <a:noFill/>
          </a:ln>
          <a:effectLst>
            <a:outerShdw blurRad="57150" rotWithShape="0" algn="bl" dir="6000000" dist="57150">
              <a:srgbClr val="000000">
                <a:alpha val="80000"/>
              </a:srgbClr>
            </a:outerShdw>
          </a:effectLst>
        </p:spPr>
      </p:pic>
      <p:pic>
        <p:nvPicPr>
          <p:cNvPr id="324" name="Google Shape;324;p12"/>
          <p:cNvPicPr preferRelativeResize="0"/>
          <p:nvPr/>
        </p:nvPicPr>
        <p:blipFill>
          <a:blip r:embed="rId4">
            <a:alphaModFix/>
          </a:blip>
          <a:stretch>
            <a:fillRect/>
          </a:stretch>
        </p:blipFill>
        <p:spPr>
          <a:xfrm rot="801233">
            <a:off x="10344608" y="1871677"/>
            <a:ext cx="1500782" cy="2070247"/>
          </a:xfrm>
          <a:prstGeom prst="rect">
            <a:avLst/>
          </a:prstGeom>
          <a:noFill/>
          <a:ln>
            <a:noFill/>
          </a:ln>
          <a:effectLst>
            <a:outerShdw blurRad="57150" rotWithShape="0" algn="bl" dir="5400000" dist="3810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fr-FR"/>
              <a:t>La question des familles</a:t>
            </a:r>
            <a:endParaRPr/>
          </a:p>
        </p:txBody>
      </p:sp>
      <p:sp>
        <p:nvSpPr>
          <p:cNvPr id="331" name="Google Shape;331;p13"/>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lnSpcReduction="10000"/>
          </a:bodyPr>
          <a:lstStyle/>
          <a:p>
            <a:pPr indent="-384048" lvl="0" marL="384048" rtl="0" algn="l">
              <a:lnSpc>
                <a:spcPct val="94000"/>
              </a:lnSpc>
              <a:spcBef>
                <a:spcPts val="0"/>
              </a:spcBef>
              <a:spcAft>
                <a:spcPts val="0"/>
              </a:spcAft>
              <a:buClr>
                <a:schemeClr val="dk2"/>
              </a:buClr>
              <a:buSzPts val="2000"/>
              <a:buChar char="■"/>
            </a:pPr>
            <a:r>
              <a:rPr lang="fr-FR"/>
              <a:t>Avec la famille de l’élève cible : </a:t>
            </a:r>
            <a:endParaRPr/>
          </a:p>
          <a:p>
            <a:pPr indent="-384048" lvl="1" marL="914400" rtl="0" algn="l">
              <a:lnSpc>
                <a:spcPct val="94000"/>
              </a:lnSpc>
              <a:spcBef>
                <a:spcPts val="700"/>
              </a:spcBef>
              <a:spcAft>
                <a:spcPts val="0"/>
              </a:spcAft>
              <a:buClr>
                <a:schemeClr val="dk2"/>
              </a:buClr>
              <a:buSzPts val="2000"/>
              <a:buChar char="–"/>
            </a:pPr>
            <a:r>
              <a:rPr lang="fr-FR"/>
              <a:t>Relation d’alliance</a:t>
            </a:r>
            <a:endParaRPr/>
          </a:p>
          <a:p>
            <a:pPr indent="-384048" lvl="1" marL="914400" rtl="0" algn="l">
              <a:lnSpc>
                <a:spcPct val="94000"/>
              </a:lnSpc>
              <a:spcBef>
                <a:spcPts val="700"/>
              </a:spcBef>
              <a:spcAft>
                <a:spcPts val="0"/>
              </a:spcAft>
              <a:buClr>
                <a:schemeClr val="dk2"/>
              </a:buClr>
              <a:buSzPts val="2000"/>
              <a:buChar char="–"/>
            </a:pPr>
            <a:r>
              <a:rPr lang="fr-FR"/>
              <a:t>Expliciter la démarche</a:t>
            </a:r>
            <a:endParaRPr/>
          </a:p>
          <a:p>
            <a:pPr indent="-384048" lvl="1" marL="914400" rtl="0" algn="l">
              <a:lnSpc>
                <a:spcPct val="94000"/>
              </a:lnSpc>
              <a:spcBef>
                <a:spcPts val="700"/>
              </a:spcBef>
              <a:spcAft>
                <a:spcPts val="0"/>
              </a:spcAft>
              <a:buClr>
                <a:schemeClr val="dk2"/>
              </a:buClr>
              <a:buSzPts val="2000"/>
              <a:buChar char="–"/>
            </a:pPr>
            <a:r>
              <a:rPr lang="fr-FR"/>
              <a:t>Mobiliser les parents</a:t>
            </a:r>
            <a:endParaRPr/>
          </a:p>
          <a:p>
            <a:pPr indent="-384048" lvl="1" marL="914400" rtl="0" algn="l">
              <a:lnSpc>
                <a:spcPct val="94000"/>
              </a:lnSpc>
              <a:spcBef>
                <a:spcPts val="700"/>
              </a:spcBef>
              <a:spcAft>
                <a:spcPts val="0"/>
              </a:spcAft>
              <a:buClr>
                <a:schemeClr val="dk2"/>
              </a:buClr>
              <a:buSzPts val="2000"/>
              <a:buChar char="–"/>
            </a:pPr>
            <a:r>
              <a:rPr lang="fr-FR"/>
              <a:t>Répondre sur la sanction</a:t>
            </a:r>
            <a:endParaRPr/>
          </a:p>
          <a:p>
            <a:pPr indent="-384048" lvl="1" marL="914400" rtl="0" algn="l">
              <a:lnSpc>
                <a:spcPct val="94000"/>
              </a:lnSpc>
              <a:spcBef>
                <a:spcPts val="700"/>
              </a:spcBef>
              <a:spcAft>
                <a:spcPts val="0"/>
              </a:spcAft>
              <a:buClr>
                <a:schemeClr val="dk2"/>
              </a:buClr>
              <a:buSzPts val="2000"/>
              <a:buChar char="–"/>
            </a:pPr>
            <a:r>
              <a:rPr lang="fr-FR"/>
              <a:t>Donner un calendrier</a:t>
            </a:r>
            <a:endParaRPr/>
          </a:p>
          <a:p>
            <a:pPr indent="-257048" lvl="1" marL="914400" rtl="0" algn="l">
              <a:lnSpc>
                <a:spcPct val="94000"/>
              </a:lnSpc>
              <a:spcBef>
                <a:spcPts val="700"/>
              </a:spcBef>
              <a:spcAft>
                <a:spcPts val="0"/>
              </a:spcAft>
              <a:buClr>
                <a:schemeClr val="dk2"/>
              </a:buClr>
              <a:buSzPts val="2000"/>
              <a:buNone/>
            </a:pPr>
            <a:r>
              <a:t/>
            </a:r>
            <a:endParaRPr/>
          </a:p>
          <a:p>
            <a:pPr indent="-384048" lvl="0" marL="384048" rtl="0" algn="l">
              <a:lnSpc>
                <a:spcPct val="94000"/>
              </a:lnSpc>
              <a:spcBef>
                <a:spcPts val="1200"/>
              </a:spcBef>
              <a:spcAft>
                <a:spcPts val="0"/>
              </a:spcAft>
              <a:buClr>
                <a:schemeClr val="dk2"/>
              </a:buClr>
              <a:buSzPts val="2000"/>
              <a:buChar char="■"/>
            </a:pPr>
            <a:r>
              <a:rPr lang="fr-FR"/>
              <a:t>Avec la famille d’un élève reçu en entretien : </a:t>
            </a:r>
            <a:endParaRPr/>
          </a:p>
          <a:p>
            <a:pPr indent="-384048" lvl="1" marL="914400" rtl="0" algn="l">
              <a:lnSpc>
                <a:spcPct val="94000"/>
              </a:lnSpc>
              <a:spcBef>
                <a:spcPts val="700"/>
              </a:spcBef>
              <a:spcAft>
                <a:spcPts val="0"/>
              </a:spcAft>
              <a:buClr>
                <a:schemeClr val="dk2"/>
              </a:buClr>
              <a:buSzPts val="2000"/>
              <a:buChar char="–"/>
            </a:pPr>
            <a:r>
              <a:rPr lang="fr-FR"/>
              <a:t>Expliciter la démarche</a:t>
            </a:r>
            <a:endParaRPr/>
          </a:p>
          <a:p>
            <a:pPr indent="-384048" lvl="1" marL="914400" rtl="0" algn="l">
              <a:lnSpc>
                <a:spcPct val="94000"/>
              </a:lnSpc>
              <a:spcBef>
                <a:spcPts val="700"/>
              </a:spcBef>
              <a:spcAft>
                <a:spcPts val="0"/>
              </a:spcAft>
              <a:buClr>
                <a:schemeClr val="dk2"/>
              </a:buClr>
              <a:buSzPts val="2000"/>
              <a:buChar char="–"/>
            </a:pPr>
            <a:r>
              <a:rPr lang="fr-FR"/>
              <a:t>Renvoyer au protocole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6" name="Shape 336"/>
        <p:cNvGrpSpPr/>
        <p:nvPr/>
      </p:nvGrpSpPr>
      <p:grpSpPr>
        <a:xfrm>
          <a:off x="0" y="0"/>
          <a:ext cx="0" cy="0"/>
          <a:chOff x="0" y="0"/>
          <a:chExt cx="0" cy="0"/>
        </a:xfrm>
      </p:grpSpPr>
      <p:sp>
        <p:nvSpPr>
          <p:cNvPr id="337" name="Google Shape;337;p14"/>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8" name="Google Shape;338;p14"/>
          <p:cNvSpPr txBox="1"/>
          <p:nvPr>
            <p:ph type="title"/>
          </p:nvPr>
        </p:nvSpPr>
        <p:spPr>
          <a:xfrm>
            <a:off x="3363864" y="685800"/>
            <a:ext cx="7705164"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fr-FR"/>
              <a:t>Et si ça ne fonctionne pas ?</a:t>
            </a:r>
            <a:endParaRPr/>
          </a:p>
        </p:txBody>
      </p:sp>
      <p:sp>
        <p:nvSpPr>
          <p:cNvPr id="339" name="Google Shape;339;p14"/>
          <p:cNvSpPr/>
          <p:nvPr/>
        </p:nvSpPr>
        <p:spPr>
          <a:xfrm>
            <a:off x="1" y="376"/>
            <a:ext cx="304441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a:off x="281581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txBox="1"/>
          <p:nvPr>
            <p:ph idx="1" type="body"/>
          </p:nvPr>
        </p:nvSpPr>
        <p:spPr>
          <a:xfrm>
            <a:off x="3363864" y="2286000"/>
            <a:ext cx="7705164" cy="35814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fr-FR"/>
              <a:t>Examiner les causes</a:t>
            </a:r>
            <a:endParaRPr/>
          </a:p>
          <a:p>
            <a:pPr indent="-384048" lvl="0" marL="384048" rtl="0" algn="l">
              <a:lnSpc>
                <a:spcPct val="94000"/>
              </a:lnSpc>
              <a:spcBef>
                <a:spcPts val="1200"/>
              </a:spcBef>
              <a:spcAft>
                <a:spcPts val="0"/>
              </a:spcAft>
              <a:buClr>
                <a:schemeClr val="dk2"/>
              </a:buClr>
              <a:buSzPts val="2000"/>
              <a:buChar char="■"/>
            </a:pPr>
            <a:r>
              <a:rPr lang="fr-FR"/>
              <a:t>Action sur l’effet de groupe</a:t>
            </a:r>
            <a:endParaRPr/>
          </a:p>
          <a:p>
            <a:pPr indent="-384048" lvl="0" marL="384048" rtl="0" algn="l">
              <a:lnSpc>
                <a:spcPct val="94000"/>
              </a:lnSpc>
              <a:spcBef>
                <a:spcPts val="1200"/>
              </a:spcBef>
              <a:spcAft>
                <a:spcPts val="0"/>
              </a:spcAft>
              <a:buClr>
                <a:schemeClr val="dk2"/>
              </a:buClr>
              <a:buSzPts val="2000"/>
              <a:buChar char="■"/>
            </a:pPr>
            <a:r>
              <a:rPr lang="fr-FR"/>
              <a:t>Question de la sanction</a:t>
            </a:r>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g27de48c93c4_0_3"/>
          <p:cNvPicPr preferRelativeResize="0"/>
          <p:nvPr/>
        </p:nvPicPr>
        <p:blipFill>
          <a:blip r:embed="rId3">
            <a:alphaModFix/>
          </a:blip>
          <a:stretch>
            <a:fillRect/>
          </a:stretch>
        </p:blipFill>
        <p:spPr>
          <a:xfrm>
            <a:off x="1012975" y="273687"/>
            <a:ext cx="1333500" cy="1898013"/>
          </a:xfrm>
          <a:prstGeom prst="rect">
            <a:avLst/>
          </a:prstGeom>
          <a:noFill/>
          <a:ln>
            <a:noFill/>
          </a:ln>
        </p:spPr>
      </p:pic>
      <p:sp>
        <p:nvSpPr>
          <p:cNvPr id="348" name="Google Shape;348;g27de48c93c4_0_3"/>
          <p:cNvSpPr txBox="1"/>
          <p:nvPr/>
        </p:nvSpPr>
        <p:spPr>
          <a:xfrm>
            <a:off x="2567050" y="815550"/>
            <a:ext cx="569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latin typeface="Libre Franklin"/>
                <a:ea typeface="Libre Franklin"/>
                <a:cs typeface="Libre Franklin"/>
                <a:sym typeface="Libre Franklin"/>
              </a:rPr>
              <a:t>De la rage dans mon cartable de Noémya Grohan</a:t>
            </a:r>
            <a:endParaRPr>
              <a:latin typeface="Libre Franklin"/>
              <a:ea typeface="Libre Franklin"/>
              <a:cs typeface="Libre Franklin"/>
              <a:sym typeface="Libre Franklin"/>
            </a:endParaRPr>
          </a:p>
        </p:txBody>
      </p:sp>
      <p:pic>
        <p:nvPicPr>
          <p:cNvPr id="349" name="Google Shape;349;g27de48c93c4_0_3"/>
          <p:cNvPicPr preferRelativeResize="0"/>
          <p:nvPr/>
        </p:nvPicPr>
        <p:blipFill>
          <a:blip r:embed="rId4">
            <a:alphaModFix/>
          </a:blip>
          <a:stretch>
            <a:fillRect/>
          </a:stretch>
        </p:blipFill>
        <p:spPr>
          <a:xfrm>
            <a:off x="1012975" y="2400300"/>
            <a:ext cx="1333500" cy="2000250"/>
          </a:xfrm>
          <a:prstGeom prst="rect">
            <a:avLst/>
          </a:prstGeom>
          <a:noFill/>
          <a:ln>
            <a:noFill/>
          </a:ln>
        </p:spPr>
      </p:pic>
      <p:sp>
        <p:nvSpPr>
          <p:cNvPr id="350" name="Google Shape;350;g27de48c93c4_0_3"/>
          <p:cNvSpPr txBox="1"/>
          <p:nvPr/>
        </p:nvSpPr>
        <p:spPr>
          <a:xfrm>
            <a:off x="2567050" y="3228900"/>
            <a:ext cx="939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latin typeface="Libre Franklin"/>
                <a:ea typeface="Libre Franklin"/>
                <a:cs typeface="Libre Franklin"/>
                <a:sym typeface="Libre Franklin"/>
              </a:rPr>
              <a:t>Harcèlement scolaire le vaincre c'est possible: La méthode de la préoccupation partagée, Jean Pierre Bellon</a:t>
            </a:r>
            <a:endParaRPr>
              <a:latin typeface="Libre Franklin"/>
              <a:ea typeface="Libre Franklin"/>
              <a:cs typeface="Libre Franklin"/>
              <a:sym typeface="Libre Franklin"/>
            </a:endParaRPr>
          </a:p>
        </p:txBody>
      </p:sp>
      <p:pic>
        <p:nvPicPr>
          <p:cNvPr id="351" name="Google Shape;351;g27de48c93c4_0_3"/>
          <p:cNvPicPr preferRelativeResize="0"/>
          <p:nvPr/>
        </p:nvPicPr>
        <p:blipFill>
          <a:blip r:embed="rId5">
            <a:alphaModFix/>
          </a:blip>
          <a:stretch>
            <a:fillRect/>
          </a:stretch>
        </p:blipFill>
        <p:spPr>
          <a:xfrm>
            <a:off x="1012975" y="4629150"/>
            <a:ext cx="5438775" cy="828675"/>
          </a:xfrm>
          <a:prstGeom prst="rect">
            <a:avLst/>
          </a:prstGeom>
          <a:noFill/>
          <a:ln>
            <a:noFill/>
          </a:ln>
        </p:spPr>
      </p:pic>
      <p:sp>
        <p:nvSpPr>
          <p:cNvPr id="352" name="Google Shape;352;g27de48c93c4_0_3"/>
          <p:cNvSpPr txBox="1"/>
          <p:nvPr/>
        </p:nvSpPr>
        <p:spPr>
          <a:xfrm>
            <a:off x="6595600" y="4843388"/>
            <a:ext cx="411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t>https://www.preoccupationpartagee.org/</a:t>
            </a:r>
            <a:endParaRPr/>
          </a:p>
        </p:txBody>
      </p:sp>
      <p:pic>
        <p:nvPicPr>
          <p:cNvPr id="353" name="Google Shape;353;g27de48c93c4_0_3"/>
          <p:cNvPicPr preferRelativeResize="0"/>
          <p:nvPr/>
        </p:nvPicPr>
        <p:blipFill>
          <a:blip r:embed="rId6">
            <a:alphaModFix/>
          </a:blip>
          <a:stretch>
            <a:fillRect/>
          </a:stretch>
        </p:blipFill>
        <p:spPr>
          <a:xfrm>
            <a:off x="1003450" y="5634038"/>
            <a:ext cx="1352550" cy="466725"/>
          </a:xfrm>
          <a:prstGeom prst="rect">
            <a:avLst/>
          </a:prstGeom>
          <a:noFill/>
          <a:ln>
            <a:noFill/>
          </a:ln>
        </p:spPr>
      </p:pic>
      <p:sp>
        <p:nvSpPr>
          <p:cNvPr id="354" name="Google Shape;354;g27de48c93c4_0_3"/>
          <p:cNvSpPr txBox="1"/>
          <p:nvPr/>
        </p:nvSpPr>
        <p:spPr>
          <a:xfrm>
            <a:off x="2480825" y="5700575"/>
            <a:ext cx="869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t>https://www.reseau-canope.fr/notice/agir-contre-le-harcelement-une-preoccupation-partagee.html</a:t>
            </a:r>
            <a:endParaRPr/>
          </a:p>
        </p:txBody>
      </p:sp>
      <p:pic>
        <p:nvPicPr>
          <p:cNvPr id="355" name="Google Shape;355;g27de48c93c4_0_3"/>
          <p:cNvPicPr preferRelativeResize="0"/>
          <p:nvPr/>
        </p:nvPicPr>
        <p:blipFill>
          <a:blip r:embed="rId7">
            <a:alphaModFix/>
          </a:blip>
          <a:stretch>
            <a:fillRect/>
          </a:stretch>
        </p:blipFill>
        <p:spPr>
          <a:xfrm>
            <a:off x="1009563" y="6277000"/>
            <a:ext cx="1340321" cy="466725"/>
          </a:xfrm>
          <a:prstGeom prst="rect">
            <a:avLst/>
          </a:prstGeom>
          <a:noFill/>
          <a:ln>
            <a:noFill/>
          </a:ln>
        </p:spPr>
      </p:pic>
      <p:sp>
        <p:nvSpPr>
          <p:cNvPr id="356" name="Google Shape;356;g27de48c93c4_0_3"/>
          <p:cNvSpPr txBox="1"/>
          <p:nvPr/>
        </p:nvSpPr>
        <p:spPr>
          <a:xfrm>
            <a:off x="2567050" y="6310263"/>
            <a:ext cx="835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latin typeface="Libre Franklin"/>
                <a:ea typeface="Libre Franklin"/>
                <a:cs typeface="Libre Franklin"/>
                <a:sym typeface="Libre Franklin"/>
              </a:rPr>
              <a:t>Un grand nombre de témoignages de professionnel⋅les qui se sont lancés dans la MPP</a:t>
            </a:r>
            <a:endParaRPr>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7c591f92a0_0_7"/>
          <p:cNvSpPr txBox="1"/>
          <p:nvPr>
            <p:ph type="title"/>
          </p:nvPr>
        </p:nvSpPr>
        <p:spPr>
          <a:xfrm>
            <a:off x="1371600" y="685800"/>
            <a:ext cx="9601200" cy="1485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fr-FR">
                <a:latin typeface="Proxima Nova"/>
                <a:ea typeface="Proxima Nova"/>
                <a:cs typeface="Proxima Nova"/>
                <a:sym typeface="Proxima Nova"/>
              </a:rPr>
              <a:t>Tour de table</a:t>
            </a:r>
            <a:endParaRPr b="1">
              <a:latin typeface="Proxima Nova"/>
              <a:ea typeface="Proxima Nova"/>
              <a:cs typeface="Proxima Nova"/>
              <a:sym typeface="Proxima Nova"/>
            </a:endParaRPr>
          </a:p>
        </p:txBody>
      </p:sp>
      <p:sp>
        <p:nvSpPr>
          <p:cNvPr id="137" name="Google Shape;137;g27c591f92a0_0_7"/>
          <p:cNvSpPr txBox="1"/>
          <p:nvPr>
            <p:ph idx="1" type="body"/>
          </p:nvPr>
        </p:nvSpPr>
        <p:spPr>
          <a:xfrm>
            <a:off x="1371600" y="1626275"/>
            <a:ext cx="9601200" cy="4241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FR">
                <a:latin typeface="Proxima Nova"/>
                <a:ea typeface="Proxima Nova"/>
                <a:cs typeface="Proxima Nova"/>
                <a:sym typeface="Proxima Nova"/>
              </a:rPr>
              <a:t>Présentation</a:t>
            </a:r>
            <a:endParaRPr>
              <a:latin typeface="Proxima Nova"/>
              <a:ea typeface="Proxima Nova"/>
              <a:cs typeface="Proxima Nova"/>
              <a:sym typeface="Proxima Nova"/>
            </a:endParaRPr>
          </a:p>
          <a:p>
            <a:pPr indent="0" lvl="0" marL="0" rtl="0" algn="l">
              <a:spcBef>
                <a:spcPts val="1000"/>
              </a:spcBef>
              <a:spcAft>
                <a:spcPts val="0"/>
              </a:spcAft>
              <a:buNone/>
            </a:pPr>
            <a:r>
              <a:t/>
            </a:r>
            <a:endParaRPr>
              <a:latin typeface="Proxima Nova"/>
              <a:ea typeface="Proxima Nova"/>
              <a:cs typeface="Proxima Nova"/>
              <a:sym typeface="Proxima Nova"/>
            </a:endParaRPr>
          </a:p>
          <a:p>
            <a:pPr indent="0" lvl="0" marL="0" rtl="0" algn="l">
              <a:spcBef>
                <a:spcPts val="1000"/>
              </a:spcBef>
              <a:spcAft>
                <a:spcPts val="0"/>
              </a:spcAft>
              <a:buNone/>
            </a:pPr>
            <a:r>
              <a:rPr lang="fr-FR">
                <a:latin typeface="Proxima Nova"/>
                <a:ea typeface="Proxima Nova"/>
                <a:cs typeface="Proxima Nova"/>
                <a:sym typeface="Proxima Nova"/>
              </a:rPr>
              <a:t>Partage d’expériences</a:t>
            </a:r>
            <a:endParaRPr>
              <a:latin typeface="Proxima Nova"/>
              <a:ea typeface="Proxima Nova"/>
              <a:cs typeface="Proxima Nova"/>
              <a:sym typeface="Proxima Nova"/>
            </a:endParaRPr>
          </a:p>
          <a:p>
            <a:pPr indent="0" lvl="0" marL="0" rtl="0" algn="l">
              <a:spcBef>
                <a:spcPts val="1000"/>
              </a:spcBef>
              <a:spcAft>
                <a:spcPts val="0"/>
              </a:spcAft>
              <a:buNone/>
            </a:pPr>
            <a:r>
              <a:t/>
            </a:r>
            <a:endParaRPr>
              <a:latin typeface="Proxima Nova"/>
              <a:ea typeface="Proxima Nova"/>
              <a:cs typeface="Proxima Nova"/>
              <a:sym typeface="Proxima Nova"/>
            </a:endParaRPr>
          </a:p>
          <a:p>
            <a:pPr indent="0" lvl="0" marL="0" rtl="0" algn="l">
              <a:spcBef>
                <a:spcPts val="1000"/>
              </a:spcBef>
              <a:spcAft>
                <a:spcPts val="200"/>
              </a:spcAft>
              <a:buNone/>
            </a:pPr>
            <a:r>
              <a:rPr lang="fr-FR">
                <a:latin typeface="Proxima Nova"/>
                <a:ea typeface="Proxima Nova"/>
                <a:cs typeface="Proxima Nova"/>
                <a:sym typeface="Proxima Nova"/>
              </a:rPr>
              <a:t>Exemple d’un cas </a:t>
            </a: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7b3d9080fb_0_0"/>
          <p:cNvSpPr txBox="1"/>
          <p:nvPr>
            <p:ph idx="1" type="body"/>
          </p:nvPr>
        </p:nvSpPr>
        <p:spPr>
          <a:xfrm>
            <a:off x="6256020" y="685801"/>
            <a:ext cx="5212200" cy="51753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b="1" lang="fr-FR"/>
              <a:t>Définition du harcèlement</a:t>
            </a:r>
            <a:endParaRPr b="1"/>
          </a:p>
          <a:p>
            <a:pPr indent="-355600" lvl="0" marL="457200" rtl="0" algn="l">
              <a:spcBef>
                <a:spcPts val="1000"/>
              </a:spcBef>
              <a:spcAft>
                <a:spcPts val="0"/>
              </a:spcAft>
              <a:buSzPts val="2000"/>
              <a:buChar char="-"/>
            </a:pPr>
            <a:r>
              <a:rPr lang="fr-FR"/>
              <a:t>violence</a:t>
            </a:r>
            <a:endParaRPr/>
          </a:p>
          <a:p>
            <a:pPr indent="-355600" lvl="0" marL="457200" rtl="0" algn="l">
              <a:spcBef>
                <a:spcPts val="0"/>
              </a:spcBef>
              <a:spcAft>
                <a:spcPts val="0"/>
              </a:spcAft>
              <a:buSzPts val="2000"/>
              <a:buChar char="-"/>
            </a:pPr>
            <a:r>
              <a:rPr lang="fr-FR"/>
              <a:t>répétitivité</a:t>
            </a:r>
            <a:endParaRPr/>
          </a:p>
          <a:p>
            <a:pPr indent="-355600" lvl="0" marL="457200" rtl="0" algn="l">
              <a:spcBef>
                <a:spcPts val="0"/>
              </a:spcBef>
              <a:spcAft>
                <a:spcPts val="0"/>
              </a:spcAft>
              <a:buSzPts val="2000"/>
              <a:buChar char="-"/>
            </a:pPr>
            <a:r>
              <a:rPr lang="fr-FR"/>
              <a:t>isolement de la victime</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fr-FR"/>
              <a:t>Facteurs de risque</a:t>
            </a:r>
            <a:endParaRPr b="1"/>
          </a:p>
          <a:p>
            <a:pPr indent="-355600" lvl="0" marL="457200" rtl="0" algn="l">
              <a:spcBef>
                <a:spcPts val="1000"/>
              </a:spcBef>
              <a:spcAft>
                <a:spcPts val="0"/>
              </a:spcAft>
              <a:buSzPts val="2000"/>
              <a:buChar char="-"/>
            </a:pPr>
            <a:r>
              <a:rPr lang="fr-FR"/>
              <a:t>climat scolaire dégradé</a:t>
            </a:r>
            <a:endParaRPr/>
          </a:p>
          <a:p>
            <a:pPr indent="-355600" lvl="0" marL="457200" rtl="0" algn="l">
              <a:spcBef>
                <a:spcPts val="0"/>
              </a:spcBef>
              <a:spcAft>
                <a:spcPts val="0"/>
              </a:spcAft>
              <a:buSzPts val="2000"/>
              <a:buChar char="-"/>
            </a:pPr>
            <a:r>
              <a:rPr lang="fr-FR"/>
              <a:t>situations mal identifiées</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fr-FR"/>
              <a:t>Conséquences</a:t>
            </a:r>
            <a:endParaRPr b="1"/>
          </a:p>
          <a:p>
            <a:pPr indent="-355600" lvl="0" marL="457200" rtl="0" algn="l">
              <a:spcBef>
                <a:spcPts val="1000"/>
              </a:spcBef>
              <a:spcAft>
                <a:spcPts val="0"/>
              </a:spcAft>
              <a:buSzPts val="2000"/>
              <a:buChar char="-"/>
            </a:pPr>
            <a:r>
              <a:rPr lang="fr-FR"/>
              <a:t>pour les victimes</a:t>
            </a:r>
            <a:endParaRPr/>
          </a:p>
          <a:p>
            <a:pPr indent="-355600" lvl="0" marL="457200" rtl="0" algn="l">
              <a:spcBef>
                <a:spcPts val="0"/>
              </a:spcBef>
              <a:spcAft>
                <a:spcPts val="0"/>
              </a:spcAft>
              <a:buSzPts val="2000"/>
              <a:buChar char="-"/>
            </a:pPr>
            <a:r>
              <a:rPr lang="fr-FR"/>
              <a:t>pour les auteurs</a:t>
            </a:r>
            <a:endParaRPr/>
          </a:p>
          <a:p>
            <a:pPr indent="0" lvl="0" marL="0" rtl="0" algn="l">
              <a:spcBef>
                <a:spcPts val="1000"/>
              </a:spcBef>
              <a:spcAft>
                <a:spcPts val="0"/>
              </a:spcAft>
              <a:buNone/>
            </a:pPr>
            <a:r>
              <a:t/>
            </a:r>
            <a:endParaRPr/>
          </a:p>
          <a:p>
            <a:pPr indent="0" lvl="0" marL="0" rtl="0" algn="l">
              <a:spcBef>
                <a:spcPts val="1000"/>
              </a:spcBef>
              <a:spcAft>
                <a:spcPts val="200"/>
              </a:spcAft>
              <a:buNone/>
            </a:pPr>
            <a:r>
              <a:rPr b="1" lang="fr-FR"/>
              <a:t>Statistiques</a:t>
            </a:r>
            <a:endParaRPr b="1"/>
          </a:p>
        </p:txBody>
      </p:sp>
      <p:sp>
        <p:nvSpPr>
          <p:cNvPr id="144" name="Google Shape;144;g27b3d9080fb_0_0"/>
          <p:cNvSpPr txBox="1"/>
          <p:nvPr/>
        </p:nvSpPr>
        <p:spPr>
          <a:xfrm>
            <a:off x="5299150" y="5578400"/>
            <a:ext cx="6893100" cy="1279500"/>
          </a:xfrm>
          <a:prstGeom prst="rect">
            <a:avLst/>
          </a:prstGeom>
          <a:solidFill>
            <a:srgbClr val="07376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FR" sz="2600">
                <a:solidFill>
                  <a:srgbClr val="FFFFFF"/>
                </a:solidFill>
                <a:latin typeface="Proxima Nova Extrabold"/>
                <a:ea typeface="Proxima Nova Extrabold"/>
                <a:cs typeface="Proxima Nova Extrabold"/>
                <a:sym typeface="Proxima Nova Extrabold"/>
              </a:rPr>
              <a:t>1 sur 10</a:t>
            </a:r>
            <a:endParaRPr sz="2600">
              <a:solidFill>
                <a:srgbClr val="FFFFFF"/>
              </a:solidFill>
              <a:latin typeface="Proxima Nova Extrabold"/>
              <a:ea typeface="Proxima Nova Extrabold"/>
              <a:cs typeface="Proxima Nova Extrabold"/>
              <a:sym typeface="Proxima Nova Extrabold"/>
            </a:endParaRPr>
          </a:p>
          <a:p>
            <a:pPr indent="0" lvl="0" marL="0" rtl="0" algn="l">
              <a:spcBef>
                <a:spcPts val="0"/>
              </a:spcBef>
              <a:spcAft>
                <a:spcPts val="0"/>
              </a:spcAft>
              <a:buNone/>
            </a:pPr>
            <a:r>
              <a:rPr lang="fr-FR" sz="1500">
                <a:solidFill>
                  <a:srgbClr val="FFFFFF"/>
                </a:solidFill>
                <a:latin typeface="Proxima Nova Semibold"/>
                <a:ea typeface="Proxima Nova Semibold"/>
                <a:cs typeface="Proxima Nova Semibold"/>
                <a:sym typeface="Proxima Nova Semibold"/>
              </a:rPr>
              <a:t>En France, un enfant sur dix est victime de harcèlement scolaire.</a:t>
            </a:r>
            <a:endParaRPr sz="1500">
              <a:solidFill>
                <a:srgbClr val="FFFFFF"/>
              </a:solidFill>
              <a:latin typeface="Proxima Nova Extrabold"/>
              <a:ea typeface="Proxima Nova Extrabold"/>
              <a:cs typeface="Proxima Nova Extrabold"/>
              <a:sym typeface="Proxima Nova Extrabold"/>
            </a:endParaRPr>
          </a:p>
          <a:p>
            <a:pPr indent="0" lvl="0" marL="0" rtl="0" algn="l">
              <a:spcBef>
                <a:spcPts val="0"/>
              </a:spcBef>
              <a:spcAft>
                <a:spcPts val="0"/>
              </a:spcAft>
              <a:buNone/>
            </a:pPr>
            <a:r>
              <a:rPr lang="fr-FR" sz="1500">
                <a:solidFill>
                  <a:srgbClr val="FFFFFF"/>
                </a:solidFill>
                <a:latin typeface="Proxima Nova Extrabold"/>
                <a:ea typeface="Proxima Nova Extrabold"/>
                <a:cs typeface="Proxima Nova Extrabold"/>
                <a:sym typeface="Proxima Nova Extrabold"/>
              </a:rPr>
              <a:t>700 000 enfants victimes chaque année.</a:t>
            </a:r>
            <a:endParaRPr sz="1500">
              <a:solidFill>
                <a:srgbClr val="FFFFFF"/>
              </a:solidFill>
              <a:latin typeface="Proxima Nova Extrabold"/>
              <a:ea typeface="Proxima Nova Extrabold"/>
              <a:cs typeface="Proxima Nova Extrabold"/>
              <a:sym typeface="Proxima Nova Extrabold"/>
            </a:endParaRPr>
          </a:p>
          <a:p>
            <a:pPr indent="0" lvl="0" marL="0" rtl="0" algn="r">
              <a:spcBef>
                <a:spcPts val="0"/>
              </a:spcBef>
              <a:spcAft>
                <a:spcPts val="0"/>
              </a:spcAft>
              <a:buNone/>
            </a:pPr>
            <a:r>
              <a:rPr lang="fr-FR" sz="1000">
                <a:solidFill>
                  <a:srgbClr val="FFFFFF"/>
                </a:solidFill>
                <a:latin typeface="Proxima Nova"/>
                <a:ea typeface="Proxima Nova"/>
                <a:cs typeface="Proxima Nova"/>
                <a:sym typeface="Proxima Nova"/>
              </a:rPr>
              <a:t>Sources : UNICEF</a:t>
            </a:r>
            <a:endParaRPr sz="1000">
              <a:solidFill>
                <a:srgbClr val="FFFFFF"/>
              </a:solidFill>
              <a:latin typeface="Proxima Nova"/>
              <a:ea typeface="Proxima Nova"/>
              <a:cs typeface="Proxima Nova"/>
              <a:sym typeface="Proxima Nova"/>
            </a:endParaRPr>
          </a:p>
        </p:txBody>
      </p:sp>
      <p:sp>
        <p:nvSpPr>
          <p:cNvPr id="145" name="Google Shape;145;g27b3d9080fb_0_0"/>
          <p:cNvSpPr txBox="1"/>
          <p:nvPr>
            <p:ph type="title"/>
          </p:nvPr>
        </p:nvSpPr>
        <p:spPr>
          <a:xfrm>
            <a:off x="0" y="0"/>
            <a:ext cx="5339700" cy="2051100"/>
          </a:xfrm>
          <a:prstGeom prst="rect">
            <a:avLst/>
          </a:prstGeom>
          <a:solidFill>
            <a:schemeClr val="dk2"/>
          </a:solidFill>
        </p:spPr>
        <p:txBody>
          <a:bodyPr anchorCtr="0" anchor="ctr" bIns="45700" lIns="91425" spcFirstLastPara="1" rIns="91425" wrap="square" tIns="45700">
            <a:noAutofit/>
          </a:bodyPr>
          <a:lstStyle/>
          <a:p>
            <a:pPr indent="0" lvl="0" marL="0" rtl="0" algn="ctr">
              <a:spcBef>
                <a:spcPts val="0"/>
              </a:spcBef>
              <a:spcAft>
                <a:spcPts val="0"/>
              </a:spcAft>
              <a:buNone/>
            </a:pPr>
            <a:r>
              <a:rPr b="1" lang="fr-FR" sz="4600">
                <a:solidFill>
                  <a:schemeClr val="lt1"/>
                </a:solidFill>
              </a:rPr>
              <a:t>Le </a:t>
            </a:r>
            <a:r>
              <a:rPr b="1" lang="fr-FR" sz="4600">
                <a:solidFill>
                  <a:schemeClr val="lt1"/>
                </a:solidFill>
              </a:rPr>
              <a:t>harcèlement</a:t>
            </a:r>
            <a:r>
              <a:rPr b="1" lang="fr-FR" sz="4600">
                <a:solidFill>
                  <a:schemeClr val="lt1"/>
                </a:solidFill>
              </a:rPr>
              <a:t> à l’école, c’est quoi ?</a:t>
            </a:r>
            <a:endParaRPr b="1" sz="4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7c591f92a0_0_0"/>
          <p:cNvSpPr txBox="1"/>
          <p:nvPr>
            <p:ph type="title"/>
          </p:nvPr>
        </p:nvSpPr>
        <p:spPr>
          <a:xfrm>
            <a:off x="0" y="0"/>
            <a:ext cx="5339700" cy="2051100"/>
          </a:xfrm>
          <a:prstGeom prst="rect">
            <a:avLst/>
          </a:prstGeom>
          <a:solidFill>
            <a:schemeClr val="dk2"/>
          </a:solidFill>
        </p:spPr>
        <p:txBody>
          <a:bodyPr anchorCtr="0" anchor="ctr" bIns="45700" lIns="91425" spcFirstLastPara="1" rIns="91425" wrap="square" tIns="45700">
            <a:noAutofit/>
          </a:bodyPr>
          <a:lstStyle/>
          <a:p>
            <a:pPr indent="0" lvl="0" marL="0" rtl="0" algn="ctr">
              <a:spcBef>
                <a:spcPts val="0"/>
              </a:spcBef>
              <a:spcAft>
                <a:spcPts val="0"/>
              </a:spcAft>
              <a:buNone/>
            </a:pPr>
            <a:r>
              <a:rPr b="1" lang="fr-FR">
                <a:solidFill>
                  <a:schemeClr val="lt1"/>
                </a:solidFill>
              </a:rPr>
              <a:t>Quand </a:t>
            </a:r>
            <a:endParaRPr b="1">
              <a:solidFill>
                <a:schemeClr val="lt1"/>
              </a:solidFill>
            </a:endParaRPr>
          </a:p>
          <a:p>
            <a:pPr indent="0" lvl="0" marL="0" rtl="0" algn="ctr">
              <a:spcBef>
                <a:spcPts val="0"/>
              </a:spcBef>
              <a:spcAft>
                <a:spcPts val="0"/>
              </a:spcAft>
              <a:buNone/>
            </a:pPr>
            <a:r>
              <a:rPr b="1" lang="fr-FR">
                <a:solidFill>
                  <a:schemeClr val="lt1"/>
                </a:solidFill>
              </a:rPr>
              <a:t>intervenir ?</a:t>
            </a:r>
            <a:endParaRPr b="1">
              <a:solidFill>
                <a:schemeClr val="lt1"/>
              </a:solidFill>
            </a:endParaRPr>
          </a:p>
        </p:txBody>
      </p:sp>
      <p:pic>
        <p:nvPicPr>
          <p:cNvPr id="152" name="Google Shape;152;g27c591f92a0_0_0"/>
          <p:cNvPicPr preferRelativeResize="0"/>
          <p:nvPr/>
        </p:nvPicPr>
        <p:blipFill>
          <a:blip r:embed="rId3">
            <a:alphaModFix amt="60000"/>
          </a:blip>
          <a:stretch>
            <a:fillRect/>
          </a:stretch>
        </p:blipFill>
        <p:spPr>
          <a:xfrm>
            <a:off x="9657050" y="140275"/>
            <a:ext cx="844500" cy="844500"/>
          </a:xfrm>
          <a:prstGeom prst="rect">
            <a:avLst/>
          </a:prstGeom>
          <a:noFill/>
          <a:ln>
            <a:noFill/>
          </a:ln>
        </p:spPr>
      </p:pic>
      <p:pic>
        <p:nvPicPr>
          <p:cNvPr id="153" name="Google Shape;153;g27c591f92a0_0_0"/>
          <p:cNvPicPr preferRelativeResize="0"/>
          <p:nvPr/>
        </p:nvPicPr>
        <p:blipFill>
          <a:blip r:embed="rId4">
            <a:alphaModFix/>
          </a:blip>
          <a:stretch>
            <a:fillRect/>
          </a:stretch>
        </p:blipFill>
        <p:spPr>
          <a:xfrm>
            <a:off x="11191975" y="1765700"/>
            <a:ext cx="918100" cy="918100"/>
          </a:xfrm>
          <a:prstGeom prst="rect">
            <a:avLst/>
          </a:prstGeom>
          <a:noFill/>
          <a:ln>
            <a:noFill/>
          </a:ln>
        </p:spPr>
      </p:pic>
      <p:pic>
        <p:nvPicPr>
          <p:cNvPr id="154" name="Google Shape;154;g27c591f92a0_0_0"/>
          <p:cNvPicPr preferRelativeResize="0"/>
          <p:nvPr/>
        </p:nvPicPr>
        <p:blipFill>
          <a:blip r:embed="rId5">
            <a:alphaModFix amt="64000"/>
          </a:blip>
          <a:stretch>
            <a:fillRect/>
          </a:stretch>
        </p:blipFill>
        <p:spPr>
          <a:xfrm>
            <a:off x="9536613" y="3165650"/>
            <a:ext cx="1085375" cy="1085375"/>
          </a:xfrm>
          <a:prstGeom prst="rect">
            <a:avLst/>
          </a:prstGeom>
          <a:noFill/>
          <a:ln>
            <a:noFill/>
          </a:ln>
        </p:spPr>
      </p:pic>
      <p:pic>
        <p:nvPicPr>
          <p:cNvPr id="155" name="Google Shape;155;g27c591f92a0_0_0"/>
          <p:cNvPicPr preferRelativeResize="0"/>
          <p:nvPr/>
        </p:nvPicPr>
        <p:blipFill>
          <a:blip r:embed="rId6">
            <a:alphaModFix amt="60000"/>
          </a:blip>
          <a:stretch>
            <a:fillRect/>
          </a:stretch>
        </p:blipFill>
        <p:spPr>
          <a:xfrm>
            <a:off x="10501550" y="4669200"/>
            <a:ext cx="1022650" cy="1022650"/>
          </a:xfrm>
          <a:prstGeom prst="rect">
            <a:avLst/>
          </a:prstGeom>
          <a:noFill/>
          <a:ln>
            <a:noFill/>
          </a:ln>
        </p:spPr>
      </p:pic>
      <p:sp>
        <p:nvSpPr>
          <p:cNvPr id="156" name="Google Shape;156;g27c591f92a0_0_0"/>
          <p:cNvSpPr txBox="1"/>
          <p:nvPr>
            <p:ph idx="1" type="body"/>
          </p:nvPr>
        </p:nvSpPr>
        <p:spPr>
          <a:xfrm>
            <a:off x="6100850" y="516551"/>
            <a:ext cx="5212200" cy="594300"/>
          </a:xfrm>
          <a:prstGeom prst="rect">
            <a:avLst/>
          </a:prstGeom>
        </p:spPr>
        <p:txBody>
          <a:bodyPr anchorCtr="0" anchor="t" bIns="45700" lIns="91425" spcFirstLastPara="1" rIns="91425" wrap="square" tIns="45700">
            <a:normAutofit/>
          </a:bodyPr>
          <a:lstStyle/>
          <a:p>
            <a:pPr indent="0" lvl="0" marL="457200" rtl="0" algn="l">
              <a:spcBef>
                <a:spcPts val="1000"/>
              </a:spcBef>
              <a:spcAft>
                <a:spcPts val="200"/>
              </a:spcAft>
              <a:buNone/>
            </a:pPr>
            <a:r>
              <a:rPr b="1" lang="fr-FR"/>
              <a:t>Demande des familles</a:t>
            </a:r>
            <a:endParaRPr b="1"/>
          </a:p>
        </p:txBody>
      </p:sp>
      <p:sp>
        <p:nvSpPr>
          <p:cNvPr id="157" name="Google Shape;157;g27c591f92a0_0_0"/>
          <p:cNvSpPr txBox="1"/>
          <p:nvPr>
            <p:ph idx="1" type="body"/>
          </p:nvPr>
        </p:nvSpPr>
        <p:spPr>
          <a:xfrm>
            <a:off x="5975625" y="1981888"/>
            <a:ext cx="5212200" cy="734700"/>
          </a:xfrm>
          <a:prstGeom prst="rect">
            <a:avLst/>
          </a:prstGeom>
        </p:spPr>
        <p:txBody>
          <a:bodyPr anchorCtr="0" anchor="t" bIns="45700" lIns="91425" spcFirstLastPara="1" rIns="91425" wrap="square" tIns="45700">
            <a:normAutofit/>
          </a:bodyPr>
          <a:lstStyle/>
          <a:p>
            <a:pPr indent="0" lvl="0" marL="457200" rtl="0" algn="l">
              <a:spcBef>
                <a:spcPts val="1000"/>
              </a:spcBef>
              <a:spcAft>
                <a:spcPts val="200"/>
              </a:spcAft>
              <a:buNone/>
            </a:pPr>
            <a:r>
              <a:rPr b="1" lang="fr-FR"/>
              <a:t>Élève en souffrance : </a:t>
            </a:r>
            <a:r>
              <a:rPr b="1" lang="fr-FR" u="sng">
                <a:solidFill>
                  <a:schemeClr val="hlink"/>
                </a:solidFill>
                <a:hlinkClick r:id="rId7"/>
              </a:rPr>
              <a:t>signaux faibles</a:t>
            </a:r>
            <a:endParaRPr b="1"/>
          </a:p>
        </p:txBody>
      </p:sp>
      <p:sp>
        <p:nvSpPr>
          <p:cNvPr id="158" name="Google Shape;158;g27c591f92a0_0_0"/>
          <p:cNvSpPr txBox="1"/>
          <p:nvPr/>
        </p:nvSpPr>
        <p:spPr>
          <a:xfrm>
            <a:off x="5975625" y="3587625"/>
            <a:ext cx="3000000" cy="474000"/>
          </a:xfrm>
          <a:prstGeom prst="rect">
            <a:avLst/>
          </a:prstGeom>
          <a:noFill/>
          <a:ln>
            <a:noFill/>
          </a:ln>
        </p:spPr>
        <p:txBody>
          <a:bodyPr anchorCtr="0" anchor="t" bIns="91425" lIns="91425" spcFirstLastPara="1" rIns="91425" wrap="square" tIns="91425">
            <a:spAutoFit/>
          </a:bodyPr>
          <a:lstStyle/>
          <a:p>
            <a:pPr indent="0" lvl="0" marL="457200" rtl="0" algn="l">
              <a:lnSpc>
                <a:spcPct val="94000"/>
              </a:lnSpc>
              <a:spcBef>
                <a:spcPts val="1000"/>
              </a:spcBef>
              <a:spcAft>
                <a:spcPts val="200"/>
              </a:spcAft>
              <a:buNone/>
            </a:pPr>
            <a:r>
              <a:rPr b="1" lang="fr-FR" sz="2000">
                <a:solidFill>
                  <a:schemeClr val="dk2"/>
                </a:solidFill>
                <a:latin typeface="Libre Franklin"/>
                <a:ea typeface="Libre Franklin"/>
                <a:cs typeface="Libre Franklin"/>
                <a:sym typeface="Libre Franklin"/>
              </a:rPr>
              <a:t>Effet de groupe</a:t>
            </a:r>
            <a:endParaRPr b="1" sz="2000">
              <a:solidFill>
                <a:schemeClr val="dk2"/>
              </a:solidFill>
              <a:latin typeface="Libre Franklin"/>
              <a:ea typeface="Libre Franklin"/>
              <a:cs typeface="Libre Franklin"/>
              <a:sym typeface="Libre Franklin"/>
            </a:endParaRPr>
          </a:p>
        </p:txBody>
      </p:sp>
      <p:sp>
        <p:nvSpPr>
          <p:cNvPr id="159" name="Google Shape;159;g27c591f92a0_0_0"/>
          <p:cNvSpPr txBox="1"/>
          <p:nvPr/>
        </p:nvSpPr>
        <p:spPr>
          <a:xfrm>
            <a:off x="6398700" y="4943525"/>
            <a:ext cx="3949200" cy="474000"/>
          </a:xfrm>
          <a:prstGeom prst="rect">
            <a:avLst/>
          </a:prstGeom>
          <a:noFill/>
          <a:ln>
            <a:noFill/>
          </a:ln>
        </p:spPr>
        <p:txBody>
          <a:bodyPr anchorCtr="0" anchor="t" bIns="91425" lIns="91425" spcFirstLastPara="1" rIns="91425" wrap="square" tIns="91425">
            <a:spAutoFit/>
          </a:bodyPr>
          <a:lstStyle/>
          <a:p>
            <a:pPr indent="0" lvl="0" marL="0" rtl="0" algn="l">
              <a:lnSpc>
                <a:spcPct val="94000"/>
              </a:lnSpc>
              <a:spcBef>
                <a:spcPts val="1000"/>
              </a:spcBef>
              <a:spcAft>
                <a:spcPts val="200"/>
              </a:spcAft>
              <a:buNone/>
            </a:pPr>
            <a:r>
              <a:rPr b="1" lang="fr-FR" sz="2000">
                <a:solidFill>
                  <a:schemeClr val="dk2"/>
                </a:solidFill>
                <a:latin typeface="Libre Franklin"/>
                <a:ea typeface="Libre Franklin"/>
                <a:cs typeface="Libre Franklin"/>
                <a:sym typeface="Libre Franklin"/>
              </a:rPr>
              <a:t>Alerte d’autres élèves témoins</a:t>
            </a:r>
            <a:endParaRPr b="1" sz="2000">
              <a:solidFill>
                <a:schemeClr val="dk2"/>
              </a:solidFill>
              <a:latin typeface="Libre Franklin"/>
              <a:ea typeface="Libre Franklin"/>
              <a:cs typeface="Libre Franklin"/>
              <a:sym typeface="Libre Franklin"/>
            </a:endParaRPr>
          </a:p>
        </p:txBody>
      </p:sp>
      <p:sp>
        <p:nvSpPr>
          <p:cNvPr id="160" name="Google Shape;160;g27c591f92a0_0_0"/>
          <p:cNvSpPr txBox="1"/>
          <p:nvPr/>
        </p:nvSpPr>
        <p:spPr>
          <a:xfrm>
            <a:off x="6469200" y="6110025"/>
            <a:ext cx="1780200" cy="474000"/>
          </a:xfrm>
          <a:prstGeom prst="rect">
            <a:avLst/>
          </a:prstGeom>
          <a:noFill/>
          <a:ln>
            <a:noFill/>
          </a:ln>
        </p:spPr>
        <p:txBody>
          <a:bodyPr anchorCtr="0" anchor="t" bIns="91425" lIns="91425" spcFirstLastPara="1" rIns="91425" wrap="square" tIns="91425">
            <a:spAutoFit/>
          </a:bodyPr>
          <a:lstStyle/>
          <a:p>
            <a:pPr indent="0" lvl="0" marL="0" rtl="0" algn="l">
              <a:lnSpc>
                <a:spcPct val="94000"/>
              </a:lnSpc>
              <a:spcBef>
                <a:spcPts val="1000"/>
              </a:spcBef>
              <a:spcAft>
                <a:spcPts val="200"/>
              </a:spcAft>
              <a:buNone/>
            </a:pPr>
            <a:r>
              <a:rPr b="1" lang="fr-FR" sz="2000">
                <a:solidFill>
                  <a:schemeClr val="dk2"/>
                </a:solidFill>
                <a:latin typeface="Libre Franklin"/>
                <a:ea typeface="Libre Franklin"/>
                <a:cs typeface="Libre Franklin"/>
                <a:sym typeface="Libre Franklin"/>
              </a:rPr>
              <a:t>Numéro vert</a:t>
            </a:r>
            <a:endParaRPr b="1" sz="2000">
              <a:solidFill>
                <a:schemeClr val="dk2"/>
              </a:solidFill>
              <a:latin typeface="Libre Franklin"/>
              <a:ea typeface="Libre Franklin"/>
              <a:cs typeface="Libre Franklin"/>
              <a:sym typeface="Libre Franklin"/>
            </a:endParaRPr>
          </a:p>
        </p:txBody>
      </p:sp>
      <p:pic>
        <p:nvPicPr>
          <p:cNvPr id="161" name="Google Shape;161;g27c591f92a0_0_0"/>
          <p:cNvPicPr preferRelativeResize="0"/>
          <p:nvPr/>
        </p:nvPicPr>
        <p:blipFill>
          <a:blip r:embed="rId8">
            <a:alphaModFix/>
          </a:blip>
          <a:stretch>
            <a:fillRect/>
          </a:stretch>
        </p:blipFill>
        <p:spPr>
          <a:xfrm>
            <a:off x="8377400" y="5867400"/>
            <a:ext cx="1970500" cy="84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6" name="Shape 166"/>
        <p:cNvGrpSpPr/>
        <p:nvPr/>
      </p:nvGrpSpPr>
      <p:grpSpPr>
        <a:xfrm>
          <a:off x="0" y="0"/>
          <a:ext cx="0" cy="0"/>
          <a:chOff x="0" y="0"/>
          <a:chExt cx="0" cy="0"/>
        </a:xfrm>
      </p:grpSpPr>
      <p:sp>
        <p:nvSpPr>
          <p:cNvPr id="167" name="Google Shape;167;p3"/>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8" name="Google Shape;168;p3"/>
          <p:cNvSpPr txBox="1"/>
          <p:nvPr>
            <p:ph type="title"/>
          </p:nvPr>
        </p:nvSpPr>
        <p:spPr>
          <a:xfrm>
            <a:off x="2" y="0"/>
            <a:ext cx="7383600" cy="1485900"/>
          </a:xfrm>
          <a:prstGeom prst="rect">
            <a:avLst/>
          </a:prstGeom>
          <a:solidFill>
            <a:schemeClr val="dk2"/>
          </a:solidFill>
          <a:ln>
            <a:noFill/>
          </a:ln>
        </p:spPr>
        <p:txBody>
          <a:bodyPr anchorCtr="0" anchor="ctr"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b="1" lang="fr-FR">
                <a:solidFill>
                  <a:schemeClr val="lt1"/>
                </a:solidFill>
                <a:latin typeface="Proxima Nova"/>
                <a:ea typeface="Proxima Nova"/>
                <a:cs typeface="Proxima Nova"/>
                <a:sym typeface="Proxima Nova"/>
              </a:rPr>
              <a:t>La MPP, c’est quoi ?</a:t>
            </a:r>
            <a:endParaRPr b="1">
              <a:solidFill>
                <a:schemeClr val="lt1"/>
              </a:solidFill>
              <a:latin typeface="Proxima Nova"/>
              <a:ea typeface="Proxima Nova"/>
              <a:cs typeface="Proxima Nova"/>
              <a:sym typeface="Proxima Nova"/>
            </a:endParaRPr>
          </a:p>
        </p:txBody>
      </p:sp>
      <p:sp>
        <p:nvSpPr>
          <p:cNvPr id="169" name="Google Shape;169;p3"/>
          <p:cNvSpPr txBox="1"/>
          <p:nvPr>
            <p:ph idx="1" type="body"/>
          </p:nvPr>
        </p:nvSpPr>
        <p:spPr>
          <a:xfrm>
            <a:off x="795000" y="1887350"/>
            <a:ext cx="5793600" cy="4252200"/>
          </a:xfrm>
          <a:prstGeom prst="rect">
            <a:avLst/>
          </a:prstGeom>
          <a:noFill/>
          <a:ln>
            <a:noFill/>
          </a:ln>
        </p:spPr>
        <p:txBody>
          <a:bodyPr anchorCtr="0" anchor="t" bIns="45700" lIns="91425" spcFirstLastPara="1" rIns="91425" wrap="square" tIns="45700">
            <a:normAutofit fontScale="92500" lnSpcReduction="20000"/>
          </a:bodyPr>
          <a:lstStyle/>
          <a:p>
            <a:pPr indent="-374523" lvl="0" marL="384048" rtl="0" algn="l">
              <a:lnSpc>
                <a:spcPct val="115000"/>
              </a:lnSpc>
              <a:spcBef>
                <a:spcPts val="0"/>
              </a:spcBef>
              <a:spcAft>
                <a:spcPts val="0"/>
              </a:spcAft>
              <a:buClr>
                <a:schemeClr val="dk2"/>
              </a:buClr>
              <a:buSzPct val="100000"/>
              <a:buFont typeface="Proxima Nova"/>
              <a:buChar char="■"/>
            </a:pPr>
            <a:r>
              <a:rPr lang="fr-FR">
                <a:latin typeface="Proxima Nova"/>
                <a:ea typeface="Proxima Nova"/>
                <a:cs typeface="Proxima Nova"/>
                <a:sym typeface="Proxima Nova"/>
              </a:rPr>
              <a:t>Méthode de la préoccupation partagée</a:t>
            </a:r>
            <a:endParaRPr>
              <a:latin typeface="Proxima Nova"/>
              <a:ea typeface="Proxima Nova"/>
              <a:cs typeface="Proxima Nova"/>
              <a:sym typeface="Proxima Nova"/>
            </a:endParaRPr>
          </a:p>
          <a:p>
            <a:pPr indent="0" lvl="0" marL="384048" rtl="0" algn="l">
              <a:lnSpc>
                <a:spcPct val="115000"/>
              </a:lnSpc>
              <a:spcBef>
                <a:spcPts val="0"/>
              </a:spcBef>
              <a:spcAft>
                <a:spcPts val="0"/>
              </a:spcAft>
              <a:buNone/>
            </a:pPr>
            <a:r>
              <a:t/>
            </a:r>
            <a:endParaRPr>
              <a:latin typeface="Proxima Nova"/>
              <a:ea typeface="Proxima Nova"/>
              <a:cs typeface="Proxima Nova"/>
              <a:sym typeface="Proxima Nova"/>
            </a:endParaRPr>
          </a:p>
          <a:p>
            <a:pPr indent="-374523" lvl="0" marL="384048" rtl="0" algn="l">
              <a:lnSpc>
                <a:spcPct val="115000"/>
              </a:lnSpc>
              <a:spcBef>
                <a:spcPts val="0"/>
              </a:spcBef>
              <a:spcAft>
                <a:spcPts val="0"/>
              </a:spcAft>
              <a:buClr>
                <a:schemeClr val="dk2"/>
              </a:buClr>
              <a:buSzPct val="100000"/>
              <a:buFont typeface="Proxima Nova"/>
              <a:buChar char="■"/>
            </a:pPr>
            <a:r>
              <a:rPr lang="fr-FR">
                <a:latin typeface="Proxima Nova"/>
                <a:ea typeface="Proxima Nova"/>
                <a:cs typeface="Proxima Nova"/>
                <a:sym typeface="Proxima Nova"/>
              </a:rPr>
              <a:t>Une approche particulière</a:t>
            </a:r>
            <a:endParaRPr>
              <a:latin typeface="Proxima Nova"/>
              <a:ea typeface="Proxima Nova"/>
              <a:cs typeface="Proxima Nova"/>
              <a:sym typeface="Proxima Nova"/>
            </a:endParaRPr>
          </a:p>
          <a:p>
            <a:pPr indent="0" lvl="0" marL="384048" rtl="0" algn="l">
              <a:lnSpc>
                <a:spcPct val="115000"/>
              </a:lnSpc>
              <a:spcBef>
                <a:spcPts val="0"/>
              </a:spcBef>
              <a:spcAft>
                <a:spcPts val="0"/>
              </a:spcAft>
              <a:buNone/>
            </a:pPr>
            <a:r>
              <a:t/>
            </a:r>
            <a:endParaRPr>
              <a:latin typeface="Proxima Nova"/>
              <a:ea typeface="Proxima Nova"/>
              <a:cs typeface="Proxima Nova"/>
              <a:sym typeface="Proxima Nova"/>
            </a:endParaRPr>
          </a:p>
          <a:p>
            <a:pPr indent="-374523" lvl="0" marL="384048" rtl="0" algn="l">
              <a:lnSpc>
                <a:spcPct val="115000"/>
              </a:lnSpc>
              <a:spcBef>
                <a:spcPts val="0"/>
              </a:spcBef>
              <a:spcAft>
                <a:spcPts val="0"/>
              </a:spcAft>
              <a:buClr>
                <a:schemeClr val="dk2"/>
              </a:buClr>
              <a:buSzPct val="100000"/>
              <a:buFont typeface="Proxima Nova"/>
              <a:buChar char="■"/>
            </a:pPr>
            <a:r>
              <a:rPr lang="fr-FR">
                <a:latin typeface="Proxima Nova"/>
                <a:ea typeface="Proxima Nova"/>
                <a:cs typeface="Proxima Nova"/>
                <a:sym typeface="Proxima Nova"/>
              </a:rPr>
              <a:t>Une méthode basée sur la recherche</a:t>
            </a:r>
            <a:endParaRPr>
              <a:latin typeface="Proxima Nova"/>
              <a:ea typeface="Proxima Nova"/>
              <a:cs typeface="Proxima Nova"/>
              <a:sym typeface="Proxima Nova"/>
            </a:endParaRPr>
          </a:p>
          <a:p>
            <a:pPr indent="0" lvl="0" marL="384048" rtl="0" algn="l">
              <a:lnSpc>
                <a:spcPct val="115000"/>
              </a:lnSpc>
              <a:spcBef>
                <a:spcPts val="0"/>
              </a:spcBef>
              <a:spcAft>
                <a:spcPts val="0"/>
              </a:spcAft>
              <a:buNone/>
            </a:pPr>
            <a:r>
              <a:t/>
            </a:r>
            <a:endParaRPr>
              <a:latin typeface="Proxima Nova"/>
              <a:ea typeface="Proxima Nova"/>
              <a:cs typeface="Proxima Nova"/>
              <a:sym typeface="Proxima Nova"/>
            </a:endParaRPr>
          </a:p>
          <a:p>
            <a:pPr indent="-374523" lvl="0" marL="384048" rtl="0" algn="l">
              <a:lnSpc>
                <a:spcPct val="115000"/>
              </a:lnSpc>
              <a:spcBef>
                <a:spcPts val="0"/>
              </a:spcBef>
              <a:spcAft>
                <a:spcPts val="0"/>
              </a:spcAft>
              <a:buClr>
                <a:schemeClr val="dk2"/>
              </a:buClr>
              <a:buSzPct val="100000"/>
              <a:buFont typeface="Proxima Nova"/>
              <a:buChar char="■"/>
            </a:pPr>
            <a:r>
              <a:rPr lang="fr-FR">
                <a:latin typeface="Proxima Nova"/>
                <a:ea typeface="Proxima Nova"/>
                <a:cs typeface="Proxima Nova"/>
                <a:sym typeface="Proxima Nova"/>
              </a:rPr>
              <a:t>Régler des situations d’intimidation, de harcèlement : </a:t>
            </a:r>
            <a:endParaRPr>
              <a:latin typeface="Proxima Nova"/>
              <a:ea typeface="Proxima Nova"/>
              <a:cs typeface="Proxima Nova"/>
              <a:sym typeface="Proxima Nova"/>
            </a:endParaRPr>
          </a:p>
          <a:p>
            <a:pPr indent="-374523" lvl="1" marL="914400" rtl="0" algn="l">
              <a:lnSpc>
                <a:spcPct val="115000"/>
              </a:lnSpc>
              <a:spcBef>
                <a:spcPts val="700"/>
              </a:spcBef>
              <a:spcAft>
                <a:spcPts val="0"/>
              </a:spcAft>
              <a:buClr>
                <a:schemeClr val="dk2"/>
              </a:buClr>
              <a:buSzPct val="100000"/>
              <a:buFont typeface="Proxima Nova"/>
              <a:buChar char="–"/>
            </a:pPr>
            <a:r>
              <a:rPr lang="fr-FR">
                <a:latin typeface="Proxima Nova"/>
                <a:ea typeface="Proxima Nova"/>
                <a:cs typeface="Proxima Nova"/>
                <a:sym typeface="Proxima Nova"/>
              </a:rPr>
              <a:t>Un protocole clair</a:t>
            </a:r>
            <a:endParaRPr>
              <a:latin typeface="Proxima Nova"/>
              <a:ea typeface="Proxima Nova"/>
              <a:cs typeface="Proxima Nova"/>
              <a:sym typeface="Proxima Nova"/>
            </a:endParaRPr>
          </a:p>
          <a:p>
            <a:pPr indent="-374523" lvl="1" marL="914400" rtl="0" algn="l">
              <a:lnSpc>
                <a:spcPct val="115000"/>
              </a:lnSpc>
              <a:spcBef>
                <a:spcPts val="700"/>
              </a:spcBef>
              <a:spcAft>
                <a:spcPts val="0"/>
              </a:spcAft>
              <a:buClr>
                <a:schemeClr val="dk2"/>
              </a:buClr>
              <a:buSzPct val="100000"/>
              <a:buFont typeface="Proxima Nova"/>
              <a:buChar char="–"/>
            </a:pPr>
            <a:r>
              <a:rPr lang="fr-FR">
                <a:latin typeface="Proxima Nova"/>
                <a:ea typeface="Proxima Nova"/>
                <a:cs typeface="Proxima Nova"/>
                <a:sym typeface="Proxima Nova"/>
              </a:rPr>
              <a:t>Des entretiens normés</a:t>
            </a:r>
            <a:endParaRPr>
              <a:latin typeface="Proxima Nova"/>
              <a:ea typeface="Proxima Nova"/>
              <a:cs typeface="Proxima Nova"/>
              <a:sym typeface="Proxima Nova"/>
            </a:endParaRPr>
          </a:p>
          <a:p>
            <a:pPr indent="-374523" lvl="1" marL="914400" rtl="0" algn="l">
              <a:lnSpc>
                <a:spcPct val="115000"/>
              </a:lnSpc>
              <a:spcBef>
                <a:spcPts val="700"/>
              </a:spcBef>
              <a:spcAft>
                <a:spcPts val="0"/>
              </a:spcAft>
              <a:buClr>
                <a:schemeClr val="dk2"/>
              </a:buClr>
              <a:buSzPct val="100000"/>
              <a:buFont typeface="Proxima Nova"/>
              <a:buChar char="–"/>
            </a:pPr>
            <a:r>
              <a:rPr lang="fr-FR">
                <a:latin typeface="Proxima Nova"/>
                <a:ea typeface="Proxima Nova"/>
                <a:cs typeface="Proxima Nova"/>
                <a:sym typeface="Proxima Nova"/>
              </a:rPr>
              <a:t>Efficacité</a:t>
            </a:r>
            <a:endParaRPr>
              <a:latin typeface="Proxima Nova"/>
              <a:ea typeface="Proxima Nova"/>
              <a:cs typeface="Proxima Nova"/>
              <a:sym typeface="Proxima Nova"/>
            </a:endParaRPr>
          </a:p>
          <a:p>
            <a:pPr indent="-374523" lvl="1" marL="914400" rtl="0" algn="l">
              <a:lnSpc>
                <a:spcPct val="115000"/>
              </a:lnSpc>
              <a:spcBef>
                <a:spcPts val="700"/>
              </a:spcBef>
              <a:spcAft>
                <a:spcPts val="0"/>
              </a:spcAft>
              <a:buClr>
                <a:schemeClr val="dk2"/>
              </a:buClr>
              <a:buSzPct val="100000"/>
              <a:buFont typeface="Proxima Nova"/>
              <a:buChar char="–"/>
            </a:pPr>
            <a:r>
              <a:rPr lang="fr-FR">
                <a:latin typeface="Proxima Nova"/>
                <a:ea typeface="Proxima Nova"/>
                <a:cs typeface="Proxima Nova"/>
                <a:sym typeface="Proxima Nova"/>
              </a:rPr>
              <a:t>Lien entre les différents acteurs</a:t>
            </a:r>
            <a:endParaRPr>
              <a:latin typeface="Proxima Nova"/>
              <a:ea typeface="Proxima Nova"/>
              <a:cs typeface="Proxima Nova"/>
              <a:sym typeface="Proxima Nova"/>
            </a:endParaRPr>
          </a:p>
          <a:p>
            <a:pPr indent="-257048" lvl="0" marL="384048" rtl="0" algn="l">
              <a:lnSpc>
                <a:spcPct val="115000"/>
              </a:lnSpc>
              <a:spcBef>
                <a:spcPts val="1200"/>
              </a:spcBef>
              <a:spcAft>
                <a:spcPts val="0"/>
              </a:spcAft>
              <a:buClr>
                <a:schemeClr val="dk2"/>
              </a:buClr>
              <a:buSzPct val="100000"/>
              <a:buNone/>
            </a:pPr>
            <a:r>
              <a:t/>
            </a:r>
            <a:endParaRPr>
              <a:latin typeface="Proxima Nova"/>
              <a:ea typeface="Proxima Nova"/>
              <a:cs typeface="Proxima Nova"/>
              <a:sym typeface="Proxima Nova"/>
            </a:endParaRPr>
          </a:p>
        </p:txBody>
      </p:sp>
      <p:sp>
        <p:nvSpPr>
          <p:cNvPr id="170" name="Google Shape;170;p3"/>
          <p:cNvSpPr/>
          <p:nvPr/>
        </p:nvSpPr>
        <p:spPr>
          <a:xfrm>
            <a:off x="7383661" y="0"/>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mpoules blanches avec une ampoule jaune qui se démarque" id="171" name="Google Shape;171;p3"/>
          <p:cNvPicPr preferRelativeResize="0"/>
          <p:nvPr/>
        </p:nvPicPr>
        <p:blipFill rotWithShape="1">
          <a:blip r:embed="rId3">
            <a:alphaModFix/>
          </a:blip>
          <a:srcRect b="-1" l="19668" r="35537" t="0"/>
          <a:stretch/>
        </p:blipFill>
        <p:spPr>
          <a:xfrm>
            <a:off x="7589854" y="10"/>
            <a:ext cx="4602146" cy="6857990"/>
          </a:xfrm>
          <a:prstGeom prst="rect">
            <a:avLst/>
          </a:prstGeom>
          <a:noFill/>
          <a:ln>
            <a:noFill/>
          </a:ln>
        </p:spPr>
      </p:pic>
      <p:sp>
        <p:nvSpPr>
          <p:cNvPr id="172" name="Google Shape;172;p3"/>
          <p:cNvSpPr txBox="1"/>
          <p:nvPr/>
        </p:nvSpPr>
        <p:spPr>
          <a:xfrm>
            <a:off x="114300" y="6139543"/>
            <a:ext cx="42780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Proxima Nova"/>
                <a:ea typeface="Proxima Nova"/>
                <a:cs typeface="Proxima Nova"/>
                <a:sym typeface="Proxima Nova"/>
              </a:rPr>
              <a:t>centreresis@gmail.com</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7" name="Shape 177"/>
        <p:cNvGrpSpPr/>
        <p:nvPr/>
      </p:nvGrpSpPr>
      <p:grpSpPr>
        <a:xfrm>
          <a:off x="0" y="0"/>
          <a:ext cx="0" cy="0"/>
          <a:chOff x="0" y="0"/>
          <a:chExt cx="0" cy="0"/>
        </a:xfrm>
      </p:grpSpPr>
      <p:sp>
        <p:nvSpPr>
          <p:cNvPr id="178" name="Google Shape;178;p4"/>
          <p:cNvSpPr txBox="1"/>
          <p:nvPr>
            <p:ph type="title"/>
          </p:nvPr>
        </p:nvSpPr>
        <p:spPr>
          <a:xfrm>
            <a:off x="694575" y="0"/>
            <a:ext cx="11497500" cy="1485900"/>
          </a:xfrm>
          <a:prstGeom prst="rect">
            <a:avLst/>
          </a:prstGeom>
          <a:solidFill>
            <a:schemeClr val="dk2"/>
          </a:solidFill>
          <a:ln>
            <a:noFill/>
          </a:ln>
        </p:spPr>
        <p:txBody>
          <a:bodyPr anchorCtr="0" anchor="ctr"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b="1" lang="fr-FR">
                <a:solidFill>
                  <a:schemeClr val="lt1"/>
                </a:solidFill>
                <a:latin typeface="Proxima Nova"/>
                <a:ea typeface="Proxima Nova"/>
                <a:cs typeface="Proxima Nova"/>
                <a:sym typeface="Proxima Nova"/>
              </a:rPr>
              <a:t>La prévention : le rôle des adultes</a:t>
            </a:r>
            <a:endParaRPr b="1">
              <a:solidFill>
                <a:schemeClr val="lt1"/>
              </a:solidFill>
              <a:latin typeface="Proxima Nova"/>
              <a:ea typeface="Proxima Nova"/>
              <a:cs typeface="Proxima Nova"/>
              <a:sym typeface="Proxima Nova"/>
            </a:endParaRPr>
          </a:p>
        </p:txBody>
      </p:sp>
      <p:grpSp>
        <p:nvGrpSpPr>
          <p:cNvPr id="179" name="Google Shape;179;p4"/>
          <p:cNvGrpSpPr/>
          <p:nvPr/>
        </p:nvGrpSpPr>
        <p:grpSpPr>
          <a:xfrm>
            <a:off x="1371600" y="3101900"/>
            <a:ext cx="10096621" cy="1999749"/>
            <a:chOff x="0" y="790825"/>
            <a:chExt cx="9601199" cy="1999749"/>
          </a:xfrm>
        </p:grpSpPr>
        <p:sp>
          <p:nvSpPr>
            <p:cNvPr id="180" name="Google Shape;180;p4"/>
            <p:cNvSpPr/>
            <p:nvPr/>
          </p:nvSpPr>
          <p:spPr>
            <a:xfrm>
              <a:off x="0" y="790825"/>
              <a:ext cx="2700337" cy="1714714"/>
            </a:xfrm>
            <a:prstGeom prst="roundRect">
              <a:avLst>
                <a:gd fmla="val 10000" name="adj"/>
              </a:avLst>
            </a:prstGeom>
            <a:gradFill>
              <a:gsLst>
                <a:gs pos="0">
                  <a:srgbClr val="49525D"/>
                </a:gs>
                <a:gs pos="50000">
                  <a:srgbClr val="132D42"/>
                </a:gs>
                <a:gs pos="100000">
                  <a:srgbClr val="0F283B"/>
                </a:gs>
              </a:gsLst>
              <a:lin ang="5400000" scaled="0"/>
            </a:gradFill>
            <a:ln>
              <a:noFill/>
            </a:ln>
            <a:effectLst>
              <a:outerShdw blurRad="57150" rotWithShape="0" algn="ctr" dir="5400000" dist="1905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300037" y="1075860"/>
              <a:ext cx="2700337" cy="1714714"/>
            </a:xfrm>
            <a:prstGeom prst="roundRect">
              <a:avLst>
                <a:gd fmla="val 10000" name="adj"/>
              </a:avLst>
            </a:prstGeom>
            <a:solidFill>
              <a:schemeClr val="lt2">
                <a:alpha val="89803"/>
              </a:schemeClr>
            </a:solidFill>
            <a:ln cap="flat" cmpd="sng" w="9525">
              <a:solidFill>
                <a:srgbClr val="172E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txBox="1"/>
            <p:nvPr/>
          </p:nvSpPr>
          <p:spPr>
            <a:xfrm>
              <a:off x="350259" y="1126082"/>
              <a:ext cx="2599893" cy="161427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Libre Franklin"/>
                <a:buNone/>
              </a:pPr>
              <a:r>
                <a:rPr lang="fr-FR" sz="2400">
                  <a:solidFill>
                    <a:schemeClr val="dk1"/>
                  </a:solidFill>
                  <a:latin typeface="Libre Franklin"/>
                  <a:ea typeface="Libre Franklin"/>
                  <a:cs typeface="Libre Franklin"/>
                  <a:sym typeface="Libre Franklin"/>
                </a:rPr>
                <a:t>Des situations nombreuses</a:t>
              </a:r>
              <a:endParaRPr sz="2400">
                <a:solidFill>
                  <a:schemeClr val="dk1"/>
                </a:solidFill>
                <a:latin typeface="Libre Franklin"/>
                <a:ea typeface="Libre Franklin"/>
                <a:cs typeface="Libre Franklin"/>
                <a:sym typeface="Libre Franklin"/>
              </a:endParaRPr>
            </a:p>
          </p:txBody>
        </p:sp>
        <p:sp>
          <p:nvSpPr>
            <p:cNvPr id="183" name="Google Shape;183;p4"/>
            <p:cNvSpPr/>
            <p:nvPr/>
          </p:nvSpPr>
          <p:spPr>
            <a:xfrm>
              <a:off x="3300412" y="790825"/>
              <a:ext cx="2700337" cy="1714714"/>
            </a:xfrm>
            <a:prstGeom prst="roundRect">
              <a:avLst>
                <a:gd fmla="val 10000" name="adj"/>
              </a:avLst>
            </a:prstGeom>
            <a:gradFill>
              <a:gsLst>
                <a:gs pos="0">
                  <a:srgbClr val="49525D"/>
                </a:gs>
                <a:gs pos="50000">
                  <a:srgbClr val="132D42"/>
                </a:gs>
                <a:gs pos="100000">
                  <a:srgbClr val="0F283B"/>
                </a:gs>
              </a:gsLst>
              <a:lin ang="5400000" scaled="0"/>
            </a:gradFill>
            <a:ln>
              <a:noFill/>
            </a:ln>
            <a:effectLst>
              <a:outerShdw blurRad="57150" rotWithShape="0" algn="ctr" dir="5400000" dist="1905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3600450" y="1075860"/>
              <a:ext cx="2700337" cy="1714714"/>
            </a:xfrm>
            <a:prstGeom prst="roundRect">
              <a:avLst>
                <a:gd fmla="val 10000" name="adj"/>
              </a:avLst>
            </a:prstGeom>
            <a:solidFill>
              <a:schemeClr val="lt2">
                <a:alpha val="89803"/>
              </a:schemeClr>
            </a:solidFill>
            <a:ln cap="flat" cmpd="sng" w="9525">
              <a:solidFill>
                <a:srgbClr val="172E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txBox="1"/>
            <p:nvPr/>
          </p:nvSpPr>
          <p:spPr>
            <a:xfrm>
              <a:off x="3650672" y="1126082"/>
              <a:ext cx="2599893" cy="161427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Libre Franklin"/>
                <a:buNone/>
              </a:pPr>
              <a:r>
                <a:rPr lang="fr-FR" sz="2400">
                  <a:solidFill>
                    <a:schemeClr val="dk1"/>
                  </a:solidFill>
                  <a:latin typeface="Libre Franklin"/>
                  <a:ea typeface="Libre Franklin"/>
                  <a:cs typeface="Libre Franklin"/>
                  <a:sym typeface="Libre Franklin"/>
                </a:rPr>
                <a:t>Intervenir </a:t>
              </a:r>
              <a:r>
                <a:rPr b="1" lang="fr-FR" sz="2400">
                  <a:solidFill>
                    <a:schemeClr val="dk1"/>
                  </a:solidFill>
                  <a:latin typeface="Libre Franklin"/>
                  <a:ea typeface="Libre Franklin"/>
                  <a:cs typeface="Libre Franklin"/>
                  <a:sym typeface="Libre Franklin"/>
                </a:rPr>
                <a:t>rapidement</a:t>
              </a:r>
              <a:r>
                <a:rPr lang="fr-FR" sz="2400">
                  <a:solidFill>
                    <a:schemeClr val="dk1"/>
                  </a:solidFill>
                  <a:latin typeface="Libre Franklin"/>
                  <a:ea typeface="Libre Franklin"/>
                  <a:cs typeface="Libre Franklin"/>
                  <a:sym typeface="Libre Franklin"/>
                </a:rPr>
                <a:t> et </a:t>
              </a:r>
              <a:r>
                <a:rPr b="1" lang="fr-FR" sz="2100" u="sng">
                  <a:solidFill>
                    <a:schemeClr val="dk1"/>
                  </a:solidFill>
                  <a:latin typeface="Libre Franklin"/>
                  <a:ea typeface="Libre Franklin"/>
                  <a:cs typeface="Libre Franklin"/>
                  <a:sym typeface="Libre Franklin"/>
                </a:rPr>
                <a:t>systématiquement</a:t>
              </a:r>
              <a:endParaRPr b="1" sz="2100" u="sng">
                <a:solidFill>
                  <a:schemeClr val="dk1"/>
                </a:solidFill>
                <a:latin typeface="Libre Franklin"/>
                <a:ea typeface="Libre Franklin"/>
                <a:cs typeface="Libre Franklin"/>
                <a:sym typeface="Libre Franklin"/>
              </a:endParaRPr>
            </a:p>
          </p:txBody>
        </p:sp>
        <p:sp>
          <p:nvSpPr>
            <p:cNvPr id="186" name="Google Shape;186;p4"/>
            <p:cNvSpPr/>
            <p:nvPr/>
          </p:nvSpPr>
          <p:spPr>
            <a:xfrm>
              <a:off x="6600824" y="790825"/>
              <a:ext cx="2700337" cy="1714714"/>
            </a:xfrm>
            <a:prstGeom prst="roundRect">
              <a:avLst>
                <a:gd fmla="val 10000" name="adj"/>
              </a:avLst>
            </a:prstGeom>
            <a:gradFill>
              <a:gsLst>
                <a:gs pos="0">
                  <a:srgbClr val="49525D"/>
                </a:gs>
                <a:gs pos="50000">
                  <a:srgbClr val="132D42"/>
                </a:gs>
                <a:gs pos="100000">
                  <a:srgbClr val="0F283B"/>
                </a:gs>
              </a:gsLst>
              <a:lin ang="5400000" scaled="0"/>
            </a:gradFill>
            <a:ln>
              <a:noFill/>
            </a:ln>
            <a:effectLst>
              <a:outerShdw blurRad="57150" rotWithShape="0" algn="ctr" dir="5400000" dist="1905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6900862" y="1075860"/>
              <a:ext cx="2700337" cy="1714714"/>
            </a:xfrm>
            <a:prstGeom prst="roundRect">
              <a:avLst>
                <a:gd fmla="val 10000" name="adj"/>
              </a:avLst>
            </a:prstGeom>
            <a:solidFill>
              <a:schemeClr val="lt2">
                <a:alpha val="89803"/>
              </a:schemeClr>
            </a:solidFill>
            <a:ln cap="flat" cmpd="sng" w="9525">
              <a:solidFill>
                <a:srgbClr val="172E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txBox="1"/>
            <p:nvPr/>
          </p:nvSpPr>
          <p:spPr>
            <a:xfrm>
              <a:off x="6951084" y="1126082"/>
              <a:ext cx="2599893" cy="161427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Libre Franklin"/>
                <a:buNone/>
              </a:pPr>
              <a:r>
                <a:rPr b="1" lang="fr-FR" sz="2400">
                  <a:solidFill>
                    <a:schemeClr val="dk1"/>
                  </a:solidFill>
                  <a:latin typeface="Libre Franklin"/>
                  <a:ea typeface="Libre Franklin"/>
                  <a:cs typeface="Libre Franklin"/>
                  <a:sym typeface="Libre Franklin"/>
                </a:rPr>
                <a:t>Attention à nos comportements !</a:t>
              </a:r>
              <a:endParaRPr b="1" sz="2400">
                <a:solidFill>
                  <a:schemeClr val="dk1"/>
                </a:solidFill>
                <a:latin typeface="Libre Franklin"/>
                <a:ea typeface="Libre Franklin"/>
                <a:cs typeface="Libre Franklin"/>
                <a:sym typeface="Libre Frankli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3" name="Shape 193"/>
        <p:cNvGrpSpPr/>
        <p:nvPr/>
      </p:nvGrpSpPr>
      <p:grpSpPr>
        <a:xfrm>
          <a:off x="0" y="0"/>
          <a:ext cx="0" cy="0"/>
          <a:chOff x="0" y="0"/>
          <a:chExt cx="0" cy="0"/>
        </a:xfrm>
      </p:grpSpPr>
      <p:sp>
        <p:nvSpPr>
          <p:cNvPr id="194" name="Google Shape;194;p5"/>
          <p:cNvSpPr/>
          <p:nvPr/>
        </p:nvSpPr>
        <p:spPr>
          <a:xfrm>
            <a:off x="62675"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95" name="Google Shape;195;p5"/>
          <p:cNvSpPr txBox="1"/>
          <p:nvPr>
            <p:ph type="title"/>
          </p:nvPr>
        </p:nvSpPr>
        <p:spPr>
          <a:xfrm>
            <a:off x="5100824" y="685800"/>
            <a:ext cx="6176776" cy="1485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lt2"/>
              </a:buClr>
              <a:buSzPct val="100000"/>
              <a:buFont typeface="Libre Franklin"/>
              <a:buNone/>
            </a:pPr>
            <a:r>
              <a:rPr b="1" lang="fr-FR"/>
              <a:t>La prévention : séances de sensibilisation</a:t>
            </a:r>
            <a:endParaRPr b="1"/>
          </a:p>
        </p:txBody>
      </p:sp>
      <p:sp>
        <p:nvSpPr>
          <p:cNvPr id="196" name="Google Shape;196;p5"/>
          <p:cNvSpPr/>
          <p:nvPr/>
        </p:nvSpPr>
        <p:spPr>
          <a:xfrm>
            <a:off x="4373545" y="376"/>
            <a:ext cx="2286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txBox="1"/>
          <p:nvPr>
            <p:ph idx="1" type="body"/>
          </p:nvPr>
        </p:nvSpPr>
        <p:spPr>
          <a:xfrm>
            <a:off x="5100824" y="2612575"/>
            <a:ext cx="6176700" cy="3581400"/>
          </a:xfrm>
          <a:prstGeom prst="rect">
            <a:avLst/>
          </a:prstGeom>
          <a:noFill/>
          <a:ln>
            <a:noFill/>
          </a:ln>
        </p:spPr>
        <p:txBody>
          <a:bodyPr anchorCtr="0" anchor="t" bIns="45700" lIns="91425" spcFirstLastPara="1" rIns="91425" wrap="square" tIns="45700">
            <a:normAutofit/>
          </a:bodyPr>
          <a:lstStyle/>
          <a:p>
            <a:pPr indent="-409447" lvl="0" marL="384048" rtl="0" algn="l">
              <a:lnSpc>
                <a:spcPct val="94000"/>
              </a:lnSpc>
              <a:spcBef>
                <a:spcPts val="0"/>
              </a:spcBef>
              <a:spcAft>
                <a:spcPts val="0"/>
              </a:spcAft>
              <a:buClr>
                <a:schemeClr val="lt2"/>
              </a:buClr>
              <a:buSzPts val="2400"/>
              <a:buFont typeface="Proxima Nova"/>
              <a:buChar char="■"/>
            </a:pPr>
            <a:r>
              <a:rPr lang="fr-FR" sz="2400">
                <a:latin typeface="Proxima Nova"/>
                <a:ea typeface="Proxima Nova"/>
                <a:cs typeface="Proxima Nova"/>
                <a:sym typeface="Proxima Nova"/>
              </a:rPr>
              <a:t>Certaines séances de sensibilisation sont inefficaces</a:t>
            </a:r>
            <a:endParaRPr sz="2400">
              <a:latin typeface="Proxima Nova"/>
              <a:ea typeface="Proxima Nova"/>
              <a:cs typeface="Proxima Nova"/>
              <a:sym typeface="Proxima Nova"/>
            </a:endParaRPr>
          </a:p>
          <a:p>
            <a:pPr indent="-409447" lvl="0" marL="384048" rtl="0" algn="l">
              <a:lnSpc>
                <a:spcPct val="94000"/>
              </a:lnSpc>
              <a:spcBef>
                <a:spcPts val="1200"/>
              </a:spcBef>
              <a:spcAft>
                <a:spcPts val="0"/>
              </a:spcAft>
              <a:buClr>
                <a:schemeClr val="lt2"/>
              </a:buClr>
              <a:buSzPts val="2400"/>
              <a:buFont typeface="Proxima Nova"/>
              <a:buChar char="■"/>
            </a:pPr>
            <a:r>
              <a:rPr lang="fr-FR" sz="2400">
                <a:latin typeface="Proxima Nova"/>
                <a:ea typeface="Proxima Nova"/>
                <a:cs typeface="Proxima Nova"/>
                <a:sym typeface="Proxima Nova"/>
              </a:rPr>
              <a:t>Qu’attendent les élèves ?</a:t>
            </a:r>
            <a:endParaRPr sz="2400">
              <a:latin typeface="Proxima Nova"/>
              <a:ea typeface="Proxima Nova"/>
              <a:cs typeface="Proxima Nova"/>
              <a:sym typeface="Proxima Nova"/>
            </a:endParaRPr>
          </a:p>
          <a:p>
            <a:pPr indent="-409447" lvl="0" marL="384048" rtl="0" algn="l">
              <a:lnSpc>
                <a:spcPct val="94000"/>
              </a:lnSpc>
              <a:spcBef>
                <a:spcPts val="1200"/>
              </a:spcBef>
              <a:spcAft>
                <a:spcPts val="0"/>
              </a:spcAft>
              <a:buClr>
                <a:schemeClr val="lt2"/>
              </a:buClr>
              <a:buSzPts val="2400"/>
              <a:buFont typeface="Proxima Nova"/>
              <a:buChar char="■"/>
            </a:pPr>
            <a:r>
              <a:rPr lang="fr-FR" sz="2400">
                <a:latin typeface="Proxima Nova"/>
                <a:ea typeface="Proxima Nova"/>
                <a:cs typeface="Proxima Nova"/>
                <a:sym typeface="Proxima Nova"/>
              </a:rPr>
              <a:t>Lier prévention et traitement</a:t>
            </a:r>
            <a:endParaRPr sz="2400">
              <a:latin typeface="Proxima Nova"/>
              <a:ea typeface="Proxima Nova"/>
              <a:cs typeface="Proxima Nova"/>
              <a:sym typeface="Proxima Nova"/>
            </a:endParaRPr>
          </a:p>
          <a:p>
            <a:pPr indent="-409447" lvl="0" marL="384048" rtl="0" algn="l">
              <a:lnSpc>
                <a:spcPct val="94000"/>
              </a:lnSpc>
              <a:spcBef>
                <a:spcPts val="1200"/>
              </a:spcBef>
              <a:spcAft>
                <a:spcPts val="0"/>
              </a:spcAft>
              <a:buClr>
                <a:schemeClr val="lt2"/>
              </a:buClr>
              <a:buSzPts val="2400"/>
              <a:buFont typeface="Proxima Nova"/>
              <a:buChar char="■"/>
            </a:pPr>
            <a:r>
              <a:rPr lang="fr-FR" sz="2400">
                <a:latin typeface="Proxima Nova"/>
                <a:ea typeface="Proxima Nova"/>
                <a:cs typeface="Proxima Nova"/>
                <a:sym typeface="Proxima Nova"/>
              </a:rPr>
              <a:t>Montrer aux élèves que chacun a un rôle à jouer</a:t>
            </a:r>
            <a:endParaRPr sz="2400">
              <a:latin typeface="Proxima Nova"/>
              <a:ea typeface="Proxima Nova"/>
              <a:cs typeface="Proxima Nova"/>
              <a:sym typeface="Proxima Nova"/>
            </a:endParaRPr>
          </a:p>
        </p:txBody>
      </p:sp>
      <p:pic>
        <p:nvPicPr>
          <p:cNvPr id="198" name="Google Shape;198;p5"/>
          <p:cNvPicPr preferRelativeResize="0"/>
          <p:nvPr/>
        </p:nvPicPr>
        <p:blipFill>
          <a:blip r:embed="rId3">
            <a:alphaModFix amt="50000"/>
          </a:blip>
          <a:stretch>
            <a:fillRect/>
          </a:stretch>
        </p:blipFill>
        <p:spPr>
          <a:xfrm>
            <a:off x="-49858" y="375"/>
            <a:ext cx="442341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7de48c93c4_0_14"/>
          <p:cNvSpPr txBox="1"/>
          <p:nvPr>
            <p:ph type="title"/>
          </p:nvPr>
        </p:nvSpPr>
        <p:spPr>
          <a:xfrm>
            <a:off x="1371600" y="685800"/>
            <a:ext cx="9601200" cy="1485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fr-FR"/>
              <a:t>Possibilité d’affichage dans les écoles : </a:t>
            </a:r>
            <a:endParaRPr b="1"/>
          </a:p>
        </p:txBody>
      </p:sp>
      <p:pic>
        <p:nvPicPr>
          <p:cNvPr id="205" name="Google Shape;205;g27de48c93c4_0_14"/>
          <p:cNvPicPr preferRelativeResize="0"/>
          <p:nvPr/>
        </p:nvPicPr>
        <p:blipFill>
          <a:blip r:embed="rId3">
            <a:alphaModFix/>
          </a:blip>
          <a:stretch>
            <a:fillRect/>
          </a:stretch>
        </p:blipFill>
        <p:spPr>
          <a:xfrm>
            <a:off x="4422664" y="1680425"/>
            <a:ext cx="3499074" cy="5039224"/>
          </a:xfrm>
          <a:prstGeom prst="rect">
            <a:avLst/>
          </a:prstGeom>
          <a:noFill/>
          <a:ln>
            <a:noFill/>
          </a:ln>
        </p:spPr>
      </p:pic>
      <p:sp>
        <p:nvSpPr>
          <p:cNvPr id="206" name="Google Shape;206;g27de48c93c4_0_14"/>
          <p:cNvSpPr txBox="1"/>
          <p:nvPr/>
        </p:nvSpPr>
        <p:spPr>
          <a:xfrm>
            <a:off x="8261175" y="6104050"/>
            <a:ext cx="2504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latin typeface="Libre Franklin"/>
                <a:ea typeface="Libre Franklin"/>
                <a:cs typeface="Libre Franklin"/>
                <a:sym typeface="Libre Franklin"/>
              </a:rPr>
              <a:t>Documents transmis par mail après la formation.</a:t>
            </a:r>
            <a:endParaRPr>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Cadrage">
  <a:themeElements>
    <a:clrScheme name="Crop">
      <a:dk1>
        <a:srgbClr val="000000"/>
      </a:dk1>
      <a:lt1>
        <a:srgbClr val="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drage">
  <a:themeElements>
    <a:clrScheme name="Crop">
      <a:dk1>
        <a:srgbClr val="000000"/>
      </a:dk1>
      <a:lt1>
        <a:srgbClr val="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2023-08-29T12:54:31Z</dcterms:created>
  <dc:creator>Alexis Gaultier</dc:creator>
</cp:coreProperties>
</file>